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5"/>
  </p:notesMasterIdLst>
  <p:sldIdLst>
    <p:sldId id="256" r:id="rId2"/>
    <p:sldId id="384" r:id="rId3"/>
    <p:sldId id="407" r:id="rId4"/>
    <p:sldId id="264" r:id="rId5"/>
    <p:sldId id="348" r:id="rId6"/>
    <p:sldId id="257" r:id="rId7"/>
    <p:sldId id="386" r:id="rId8"/>
    <p:sldId id="387" r:id="rId9"/>
    <p:sldId id="437" r:id="rId10"/>
    <p:sldId id="432" r:id="rId11"/>
    <p:sldId id="430" r:id="rId12"/>
    <p:sldId id="392" r:id="rId13"/>
    <p:sldId id="433" r:id="rId14"/>
    <p:sldId id="434" r:id="rId15"/>
    <p:sldId id="435" r:id="rId16"/>
    <p:sldId id="436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19" r:id="rId26"/>
    <p:sldId id="422" r:id="rId27"/>
    <p:sldId id="423" r:id="rId28"/>
    <p:sldId id="417" r:id="rId29"/>
    <p:sldId id="438" r:id="rId30"/>
    <p:sldId id="421" r:id="rId31"/>
    <p:sldId id="425" r:id="rId32"/>
    <p:sldId id="441" r:id="rId33"/>
    <p:sldId id="431" r:id="rId34"/>
    <p:sldId id="444" r:id="rId35"/>
    <p:sldId id="447" r:id="rId36"/>
    <p:sldId id="442" r:id="rId37"/>
    <p:sldId id="391" r:id="rId38"/>
    <p:sldId id="427" r:id="rId39"/>
    <p:sldId id="383" r:id="rId40"/>
    <p:sldId id="446" r:id="rId41"/>
    <p:sldId id="439" r:id="rId42"/>
    <p:sldId id="395" r:id="rId43"/>
    <p:sldId id="3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384"/>
            <p14:sldId id="407"/>
            <p14:sldId id="264"/>
          </p14:sldIdLst>
        </p14:section>
        <p14:section name="Who and Why" id="{B55B8E8C-5EAB-4A1E-A4E9-AE5E896E46FA}">
          <p14:sldIdLst>
            <p14:sldId id="348"/>
            <p14:sldId id="257"/>
            <p14:sldId id="386"/>
            <p14:sldId id="387"/>
          </p14:sldIdLst>
        </p14:section>
        <p14:section name="Embedded Systems" id="{1014F7E0-65CC-462D-8134-46C98BE194DC}">
          <p14:sldIdLst>
            <p14:sldId id="437"/>
            <p14:sldId id="432"/>
            <p14:sldId id="430"/>
            <p14:sldId id="392"/>
            <p14:sldId id="433"/>
            <p14:sldId id="434"/>
            <p14:sldId id="435"/>
            <p14:sldId id="436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19"/>
            <p14:sldId id="422"/>
            <p14:sldId id="423"/>
            <p14:sldId id="417"/>
          </p14:sldIdLst>
        </p14:section>
        <p14:section name="Course Overview" id="{9ADE3480-6D2C-4CD1-85E0-064AEE158619}">
          <p14:sldIdLst>
            <p14:sldId id="438"/>
            <p14:sldId id="421"/>
            <p14:sldId id="425"/>
            <p14:sldId id="441"/>
            <p14:sldId id="431"/>
            <p14:sldId id="444"/>
            <p14:sldId id="447"/>
            <p14:sldId id="442"/>
            <p14:sldId id="391"/>
            <p14:sldId id="427"/>
            <p14:sldId id="383"/>
            <p14:sldId id="446"/>
          </p14:sldIdLst>
        </p14:section>
        <p14:section name="Wrapup" id="{29A7F866-9DA9-446B-8359-CE426CB89C7A}">
          <p14:sldIdLst>
            <p14:sldId id="439"/>
            <p14:sldId id="395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19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DC289-C093-4A03-96E3-7FA6F6D9C6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23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23.jpeg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image" Target="../media/image26.jpe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image" Target="../media/image25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21.png"/><Relationship Id="rId40" Type="http://schemas.openxmlformats.org/officeDocument/2006/relationships/image" Target="../media/image24.emf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20.emf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4.xml"/><Relationship Id="rId43" Type="http://schemas.openxmlformats.org/officeDocument/2006/relationships/image" Target="../media/image27.jpeg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tags" Target="../tags/tag60.xml"/><Relationship Id="rId39" Type="http://schemas.openxmlformats.org/officeDocument/2006/relationships/image" Target="../media/image20.emf"/><Relationship Id="rId21" Type="http://schemas.openxmlformats.org/officeDocument/2006/relationships/tags" Target="../tags/tag55.xml"/><Relationship Id="rId34" Type="http://schemas.openxmlformats.org/officeDocument/2006/relationships/tags" Target="../tags/tag68.xml"/><Relationship Id="rId42" Type="http://schemas.openxmlformats.org/officeDocument/2006/relationships/image" Target="../media/image25.emf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openxmlformats.org/officeDocument/2006/relationships/tags" Target="../tags/tag63.xml"/><Relationship Id="rId41" Type="http://schemas.openxmlformats.org/officeDocument/2006/relationships/image" Target="../media/image24.emf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tags" Target="../tags/tag58.xml"/><Relationship Id="rId32" Type="http://schemas.openxmlformats.org/officeDocument/2006/relationships/tags" Target="../tags/tag66.xml"/><Relationship Id="rId37" Type="http://schemas.openxmlformats.org/officeDocument/2006/relationships/image" Target="../media/image21.png"/><Relationship Id="rId40" Type="http://schemas.openxmlformats.org/officeDocument/2006/relationships/image" Target="../media/image23.jpeg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tags" Target="../tags/tag57.xml"/><Relationship Id="rId28" Type="http://schemas.openxmlformats.org/officeDocument/2006/relationships/tags" Target="../tags/tag62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31" Type="http://schemas.openxmlformats.org/officeDocument/2006/relationships/tags" Target="../tags/tag65.xml"/><Relationship Id="rId44" Type="http://schemas.openxmlformats.org/officeDocument/2006/relationships/image" Target="../media/image26.jpe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Relationship Id="rId27" Type="http://schemas.openxmlformats.org/officeDocument/2006/relationships/tags" Target="../tags/tag61.xml"/><Relationship Id="rId30" Type="http://schemas.openxmlformats.org/officeDocument/2006/relationships/tags" Target="../tags/tag64.xml"/><Relationship Id="rId35" Type="http://schemas.openxmlformats.org/officeDocument/2006/relationships/tags" Target="../tags/tag69.xml"/><Relationship Id="rId43" Type="http://schemas.openxmlformats.org/officeDocument/2006/relationships/image" Target="../media/image27.jpeg"/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tags" Target="../tags/tag59.xml"/><Relationship Id="rId33" Type="http://schemas.openxmlformats.org/officeDocument/2006/relationships/tags" Target="../tags/tag67.xml"/><Relationship Id="rId38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emf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30.emf"/><Relationship Id="rId11" Type="http://schemas.openxmlformats.org/officeDocument/2006/relationships/image" Target="../media/image32.jpeg"/><Relationship Id="rId5" Type="http://schemas.openxmlformats.org/officeDocument/2006/relationships/image" Target="../media/image29.png"/><Relationship Id="rId10" Type="http://schemas.openxmlformats.org/officeDocument/2006/relationships/image" Target="../media/image26.jpeg"/><Relationship Id="rId4" Type="http://schemas.openxmlformats.org/officeDocument/2006/relationships/image" Target="../media/image28.jpeg"/><Relationship Id="rId9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"/><Relationship Id="rId5" Type="http://schemas.openxmlformats.org/officeDocument/2006/relationships/image" Target="../media/image41.tif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dxjVgK7TlFbclEvBSpXaN4LK6Zrd_04iUUbbkXI8Vak/edit?usp=sharin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youtube.com/watch?v=oNUXhCDnHo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Microprocessor System Design</a:t>
            </a:r>
          </a:p>
          <a:p>
            <a:r>
              <a:rPr lang="en-US" dirty="0"/>
              <a:t>Branden Ghena – Fall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computer built into a device</a:t>
            </a:r>
            <a:br>
              <a:rPr lang="en-US" dirty="0"/>
            </a:br>
            <a:r>
              <a:rPr lang="en-US" dirty="0"/>
              <a:t>such that the device is interacted with, not the computer</a:t>
            </a:r>
          </a:p>
          <a:p>
            <a:pPr lvl="1"/>
            <a:r>
              <a:rPr lang="en-US" dirty="0"/>
              <a:t>Not a desktop, laptop, server, smartphone, smartwatch</a:t>
            </a:r>
          </a:p>
          <a:p>
            <a:pPr lvl="1"/>
            <a:r>
              <a:rPr lang="en-US" dirty="0"/>
              <a:t>(although many of those deal with overlapping hardware/software issues)</a:t>
            </a:r>
          </a:p>
          <a:p>
            <a:endParaRPr lang="en-US" dirty="0"/>
          </a:p>
          <a:p>
            <a:r>
              <a:rPr lang="en-US" dirty="0"/>
              <a:t>Many domains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Industrial processes</a:t>
            </a:r>
          </a:p>
          <a:p>
            <a:pPr lvl="1"/>
            <a:r>
              <a:rPr lang="en-US" dirty="0"/>
              <a:t>Smart home</a:t>
            </a:r>
          </a:p>
          <a:p>
            <a:pPr lvl="1"/>
            <a:r>
              <a:rPr lang="en-US" dirty="0"/>
              <a:t>Smart city</a:t>
            </a:r>
          </a:p>
          <a:p>
            <a:pPr lvl="1"/>
            <a:r>
              <a:rPr lang="en-US" dirty="0"/>
              <a:t>Wearables and health sensing</a:t>
            </a:r>
          </a:p>
          <a:p>
            <a:pPr lvl="1"/>
            <a:r>
              <a:rPr lang="en-US" dirty="0"/>
              <a:t>Generally: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5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71B4-E21F-41D3-A4D1-DAAC2B2E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area: Cyber-Physical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A1D39-D28F-48E2-A466-975E5E4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that are part computational and part real-world</a:t>
            </a:r>
          </a:p>
          <a:p>
            <a:pPr lvl="1"/>
            <a:r>
              <a:rPr lang="en-US" dirty="0"/>
              <a:t>Example: autonomous vehicles</a:t>
            </a:r>
          </a:p>
          <a:p>
            <a:pPr lvl="1"/>
            <a:endParaRPr lang="en-US" dirty="0"/>
          </a:p>
          <a:p>
            <a:r>
              <a:rPr lang="en-US" dirty="0"/>
              <a:t>Combines multiple fields to handle this problem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r>
              <a:rPr lang="en-US" dirty="0"/>
              <a:t>Electronics</a:t>
            </a:r>
          </a:p>
          <a:p>
            <a:pPr lvl="1"/>
            <a:r>
              <a:rPr lang="en-US" dirty="0"/>
              <a:t>Controls</a:t>
            </a:r>
          </a:p>
          <a:p>
            <a:pPr lvl="1"/>
            <a:r>
              <a:rPr lang="en-US" dirty="0"/>
              <a:t>Software Engineering</a:t>
            </a:r>
          </a:p>
          <a:p>
            <a:pPr lvl="1"/>
            <a:r>
              <a:rPr lang="en-US" dirty="0"/>
              <a:t>Computer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46349-550C-4C3F-976F-B4AE015F2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31">
            <a:extLst>
              <a:ext uri="{FF2B5EF4-FFF2-40B4-BE49-F238E27FC236}">
                <a16:creationId xmlns:a16="http://schemas.microsoft.com/office/drawing/2014/main" id="{53FB151D-4D6F-4102-94E8-9B2126373D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63853" y="4140200"/>
            <a:ext cx="3903969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4">
            <a:extLst>
              <a:ext uri="{FF2B5EF4-FFF2-40B4-BE49-F238E27FC236}">
                <a16:creationId xmlns:a16="http://schemas.microsoft.com/office/drawing/2014/main" id="{8A40B0C3-A17B-470B-812A-B8135C33A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3312" y="5763331"/>
            <a:ext cx="11263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</a:rPr>
              <a:t>Automotive</a:t>
            </a:r>
          </a:p>
        </p:txBody>
      </p:sp>
    </p:spTree>
    <p:extLst>
      <p:ext uri="{BB962C8B-B14F-4D97-AF65-F5344CB8AC3E}">
        <p14:creationId xmlns:p14="http://schemas.microsoft.com/office/powerpoint/2010/main" val="341257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AA81-8405-4F5D-BF27-1CCC2CCA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5DE3F-8291-4A21-82CF-6D87B9A6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50C8FE6-2C49-4E7E-9C1D-5AED809319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1095" y="1143000"/>
            <a:ext cx="8107958" cy="5038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BC0B9C5-FF8D-49B9-9546-E8EF3B6662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98279" y="3672463"/>
            <a:ext cx="2037272" cy="2493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510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DC7A-EEB5-44E7-876D-B4C4C767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Bell’s Law: A new computer class every decade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60EDA-1790-4990-8B1D-1B0DA2AD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B8F30C3-DD11-40D2-8ECB-9426FDB127A6}"/>
              </a:ext>
            </a:extLst>
          </p:cNvPr>
          <p:cNvSpPr txBox="1">
            <a:spLocks noChangeArrowheads="1"/>
          </p:cNvSpPr>
          <p:nvPr/>
        </p:nvSpPr>
        <p:spPr>
          <a:xfrm>
            <a:off x="607595" y="1143000"/>
            <a:ext cx="5983705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sz="2400" i="1" dirty="0">
                <a:ea typeface="ＭＳ Ｐゴシック" pitchFamily="1" charset="-128"/>
                <a:cs typeface="ＭＳ Ｐゴシック" pitchFamily="1" charset="-128"/>
              </a:rPr>
              <a:t>     “Roughly every decade a new, lower priced computer class forms based on a new programming platform, network, and interface resulting in new usage and the establishment of a new industry.”</a:t>
            </a:r>
          </a:p>
          <a:p>
            <a:pPr algn="ctr">
              <a:buFontTx/>
              <a:buNone/>
            </a:pP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  <a:p>
            <a:pPr algn="ctr">
              <a:buFontTx/>
              <a:buNone/>
            </a:pPr>
            <a:r>
              <a:rPr lang="en-US" sz="2400" dirty="0">
                <a:ea typeface="ＭＳ Ｐゴシック" pitchFamily="1" charset="-128"/>
                <a:cs typeface="ＭＳ Ｐゴシック" pitchFamily="1" charset="-128"/>
              </a:rPr>
              <a:t>- Gordon Bell [1972,2008]</a:t>
            </a:r>
          </a:p>
        </p:txBody>
      </p:sp>
      <p:pic>
        <p:nvPicPr>
          <p:cNvPr id="8" name="Picture 3" descr="bells-law.png">
            <a:extLst>
              <a:ext uri="{FF2B5EF4-FFF2-40B4-BE49-F238E27FC236}">
                <a16:creationId xmlns:a16="http://schemas.microsoft.com/office/drawing/2014/main" id="{C6049FC2-D955-405F-BB99-403C68E66F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8500" y="1143000"/>
            <a:ext cx="4531894" cy="503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267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9875F1-74D6-4703-A83F-16D82B30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computers per person grows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7AFED-AC0B-4A35-964A-D1B294AB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id="{05954CFB-2428-451E-A5E0-5F22C3386C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53">
            <a:extLst>
              <a:ext uri="{FF2B5EF4-FFF2-40B4-BE49-F238E27FC236}">
                <a16:creationId xmlns:a16="http://schemas.microsoft.com/office/drawing/2014/main" id="{66CE6D04-FD32-439E-9349-D7815BE46A91}"/>
              </a:ext>
            </a:extLst>
          </p:cNvPr>
          <p:cNvGrpSpPr>
            <a:grpSpLocks/>
          </p:cNvGrpSpPr>
          <p:nvPr/>
        </p:nvGrpSpPr>
        <p:grpSpPr bwMode="auto">
          <a:xfrm>
            <a:off x="1909762" y="906463"/>
            <a:ext cx="8305800" cy="5441950"/>
            <a:chOff x="228600" y="1096963"/>
            <a:chExt cx="8305800" cy="5441949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A9194CFE-D0DB-4B99-B052-BBF35D7DB62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3303588"/>
              <a:ext cx="1447800" cy="124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0E0880B-8C07-4F55-9E12-E9E1D9F0E3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3916363"/>
              <a:ext cx="838200" cy="774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C81D614-D0F1-4525-82B0-9BD8D9733344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V="1">
              <a:off x="1981200" y="1858963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0D516F-D666-4885-991D-6817E66E46AF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2286000" y="3001963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34D25F-D4E3-4DD1-BD51-6A85467FFACC}"/>
                </a:ext>
              </a:extLst>
            </p:cNvPr>
            <p:cNvCxnSpPr/>
            <p:nvPr>
              <p:custDataLst>
                <p:tags r:id="rId7"/>
              </p:custDataLst>
            </p:nvPr>
          </p:nvCxnSpPr>
          <p:spPr>
            <a:xfrm flipV="1">
              <a:off x="3581400" y="3001963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A3489C-7172-4064-BDAE-04A38C004164}"/>
                </a:ext>
              </a:extLst>
            </p:cNvPr>
            <p:cNvCxnSpPr/>
            <p:nvPr>
              <p:custDataLst>
                <p:tags r:id="rId8"/>
              </p:custDataLst>
            </p:nvPr>
          </p:nvCxnSpPr>
          <p:spPr>
            <a:xfrm rot="5400000" flipH="1" flipV="1">
              <a:off x="4000500" y="4183062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541535-6D9A-4875-A201-41747CEAFB3A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5715000" y="5364162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6BBAF0-4D68-4CCC-BFD5-47DDB3E25E6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505200" y="1096963"/>
              <a:ext cx="1981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Mainframe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146ECB-F04B-473C-BDBF-77F2D4ADD1B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1447800" y="4752974"/>
              <a:ext cx="1600200" cy="5447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Mini Computer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FA84A8-A579-44A0-B80A-B672E470880D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971800" y="5440362"/>
              <a:ext cx="1600200" cy="5492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Personal Computer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6380129-756D-4788-B719-C958861A7602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4576762" y="2285206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Workstation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EC6D90-AC70-4049-808B-D15DA474705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4800600" y="6126162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Smartphone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2AF0F45-5798-4AD2-9B24-2BD5DC042120}"/>
                </a:ext>
              </a:extLst>
            </p:cNvPr>
            <p:cNvCxnSpPr/>
            <p:nvPr>
              <p:custDataLst>
                <p:tags r:id="rId15"/>
              </p:custDataLst>
            </p:nvPr>
          </p:nvCxnSpPr>
          <p:spPr>
            <a:xfrm flipV="1">
              <a:off x="6781800" y="5364162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966BE48-DE03-4D90-8BFD-EE4B3A64C8B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6934200" y="4179887"/>
              <a:ext cx="1600200" cy="5445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Smart Sensors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E3C664-431F-4EB6-8746-91D8704C7E34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581400" y="1325563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Enterprise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F9E4F4-9DB2-460C-8AAB-236FCE0833A8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1371600" y="52117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Company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2A40E0-6F99-41BF-AA68-41B363D6C80D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5943600" y="3687763"/>
              <a:ext cx="1524000" cy="4442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Professional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775D82-F915-4FDA-BD21-A218BE01D1ED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4572000" y="5897562"/>
              <a:ext cx="1905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person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2611984-3665-4BF3-BDBA-BE0E4BF7D86F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7010400" y="4783137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Ubiquitous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95A540-D3CB-4F2D-B126-1AB3021272AB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2743200" y="5897562"/>
              <a:ext cx="1905000" cy="2718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Family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481278-17BB-4A6B-848E-0D9E63F1C456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605338" y="2552700"/>
              <a:ext cx="1524000" cy="2762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 per Engineer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8A1144C-4133-4F63-8550-A8CA07215405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5872162" y="3424239"/>
              <a:ext cx="1600200" cy="3270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solidFill>
                    <a:srgbClr val="000000"/>
                  </a:solidFill>
                  <a:latin typeface="Helvetica Neue"/>
                  <a:ea typeface="+mn-ea"/>
                  <a:cs typeface="Helvetica Neue"/>
                </a:rPr>
                <a:t>Laptop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DB0585B5-9F79-4A76-B1BF-662F7EB55D5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96FEE-5046-4F65-A719-5BBB27830CB3}"/>
                </a:ext>
              </a:extLst>
            </p:cNvPr>
            <p:cNvCxnSpPr/>
            <p:nvPr>
              <p:custDataLst>
                <p:tags r:id="rId26"/>
              </p:custDataLst>
            </p:nvPr>
          </p:nvCxnSpPr>
          <p:spPr>
            <a:xfrm flipV="1">
              <a:off x="5172075" y="4449762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EC277DC3-457B-4412-B1A9-F2A681D2BBE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3978275" y="2005013"/>
              <a:ext cx="627063" cy="1173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9">
              <a:extLst>
                <a:ext uri="{FF2B5EF4-FFF2-40B4-BE49-F238E27FC236}">
                  <a16:creationId xmlns:a16="http://schemas.microsoft.com/office/drawing/2014/main" id="{A032FBAA-4122-4612-A901-E5750B908F4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41"/>
            <a:srcRect/>
            <a:stretch>
              <a:fillRect/>
            </a:stretch>
          </p:blipFill>
          <p:spPr bwMode="auto">
            <a:xfrm>
              <a:off x="3319463" y="4592638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CDA1620-CFD3-42C6-A5B5-1AC5C5555E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905" y="1162844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4">
              <a:extLst>
                <a:ext uri="{FF2B5EF4-FFF2-40B4-BE49-F238E27FC236}">
                  <a16:creationId xmlns:a16="http://schemas.microsoft.com/office/drawing/2014/main" id="{8FDF767F-B523-4FB4-97EA-95505FB3D2B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038" y="4678363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1">
              <a:extLst>
                <a:ext uri="{FF2B5EF4-FFF2-40B4-BE49-F238E27FC236}">
                  <a16:creationId xmlns:a16="http://schemas.microsoft.com/office/drawing/2014/main" id="{09C27B1C-29E2-4A12-A012-5C1730A5115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4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275" y="5543550"/>
              <a:ext cx="45243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21A625D-3FCE-4E5D-8784-2CEB12F0AE4A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7010400" y="5745162"/>
              <a:ext cx="1524000" cy="4476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dirty="0">
                  <a:solidFill>
                    <a:srgbClr val="00B050"/>
                  </a:solidFill>
                  <a:latin typeface="Helvetica Neue"/>
                  <a:ea typeface="+mn-ea"/>
                  <a:cs typeface="Helvetica Neue"/>
                </a:rPr>
                <a:t>100 – 1000’s per person</a:t>
              </a:r>
            </a:p>
          </p:txBody>
        </p:sp>
        <p:sp>
          <p:nvSpPr>
            <p:cNvPr id="73" name="Rectangle 50">
              <a:extLst>
                <a:ext uri="{FF2B5EF4-FFF2-40B4-BE49-F238E27FC236}">
                  <a16:creationId xmlns:a16="http://schemas.microsoft.com/office/drawing/2014/main" id="{4E718F14-0795-4E1F-B6A8-77D667DDC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65" y="1423987"/>
              <a:ext cx="667435" cy="51149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74" name="Right Arrow 51">
              <a:extLst>
                <a:ext uri="{FF2B5EF4-FFF2-40B4-BE49-F238E27FC236}">
                  <a16:creationId xmlns:a16="http://schemas.microsoft.com/office/drawing/2014/main" id="{30E60530-08EE-407E-82D1-788ECEADC9A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 bwMode="auto">
            <a:xfrm rot="5400000">
              <a:off x="-914400" y="3733799"/>
              <a:ext cx="3200399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42E740-04EA-4926-826C-3DCA1233CF2D}"/>
                </a:ext>
              </a:extLst>
            </p:cNvPr>
            <p:cNvSpPr txBox="1"/>
            <p:nvPr>
              <p:custDataLst>
                <p:tags r:id="rId34"/>
              </p:custDataLst>
            </p:nvPr>
          </p:nvSpPr>
          <p:spPr>
            <a:xfrm rot="16200000">
              <a:off x="-847725" y="3933824"/>
              <a:ext cx="3086099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dirty="0">
                  <a:latin typeface="Helvetica Neue"/>
                  <a:ea typeface="+mn-ea"/>
                  <a:cs typeface="Helvetica Neue"/>
                </a:rPr>
                <a:t>log (people per computer)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3780F57-64C1-441C-B4B1-5175E1641A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48562" y="1209549"/>
            <a:ext cx="2762250" cy="544765"/>
          </a:xfrm>
          <a:prstGeom prst="rect">
            <a:avLst/>
          </a:prstGeom>
          <a:noFill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[Bell et al. </a:t>
            </a:r>
            <a:r>
              <a:rPr lang="en-US" sz="1800" i="1" dirty="0">
                <a:solidFill>
                  <a:srgbClr val="1D315B"/>
                </a:solidFill>
                <a:latin typeface="Helvetica Neue"/>
                <a:cs typeface="Helvetica Neue"/>
              </a:rPr>
              <a:t>Computer, 1972</a:t>
            </a:r>
            <a:r>
              <a:rPr lang="en-US" sz="1800" dirty="0">
                <a:solidFill>
                  <a:srgbClr val="1D315B"/>
                </a:solidFill>
                <a:latin typeface="Helvetica Neue"/>
                <a:cs typeface="Helvetica Neue"/>
              </a:rPr>
              <a:t>, ACM, 2008]</a:t>
            </a:r>
          </a:p>
        </p:txBody>
      </p:sp>
    </p:spTree>
    <p:extLst>
      <p:ext uri="{BB962C8B-B14F-4D97-AF65-F5344CB8AC3E}">
        <p14:creationId xmlns:p14="http://schemas.microsoft.com/office/powerpoint/2010/main" val="222971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ight Arrow 29">
            <a:extLst>
              <a:ext uri="{FF2B5EF4-FFF2-40B4-BE49-F238E27FC236}">
                <a16:creationId xmlns:a16="http://schemas.microsoft.com/office/drawing/2014/main" id="{D6A075DF-7D17-4939-940C-334FE4ACADC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 rot="5400000">
            <a:off x="774282" y="3363913"/>
            <a:ext cx="32004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E211E-845E-429F-8CA7-907E83FD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volume shrinks by 100x every decade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AAFEA-9C56-47BE-9E33-DEFC0075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7C5E330E-BF3B-472F-B05D-F367E694195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9962" y="3113088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EC98B335-1E64-4892-ADE4-F32A765DF86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3762" y="3725863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">
            <a:extLst>
              <a:ext uri="{FF2B5EF4-FFF2-40B4-BE49-F238E27FC236}">
                <a16:creationId xmlns:a16="http://schemas.microsoft.com/office/drawing/2014/main" id="{B5433C6E-0EF3-4482-950D-4BB27CDCAD1C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1162" y="677863"/>
            <a:ext cx="8715375" cy="667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501427-1C60-4D2C-BB12-2EF5D2AAE0D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5262562" y="2811463"/>
            <a:ext cx="533400" cy="3810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0C8D45-90D9-41F0-8C57-C449FDD9584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rot="5400000" flipH="1" flipV="1">
            <a:off x="5681662" y="3992563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9576AB-EC02-4B7C-B4D9-F74120D82304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rot="5400000" flipH="1" flipV="1">
            <a:off x="7396162" y="5173663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AB4BEE9-218C-4D86-91C8-69ED31033DC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186362" y="9064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2CF2C8-6260-44AD-8DD6-DE863958776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652962" y="524986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348586-08DA-4992-A17D-DC6C8E5090E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81762" y="593566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96033A-60CE-465E-84DF-28D7B106440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386762" y="1668463"/>
            <a:ext cx="18288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C00000"/>
                </a:solidFill>
                <a:latin typeface="Helvetica Neue"/>
                <a:ea typeface="+mn-ea"/>
                <a:cs typeface="Helvetica Neue"/>
              </a:rPr>
              <a:t>100x smaller every decade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6295A5-966E-4515-876B-FF4FB5686FCA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8462962" y="1592263"/>
            <a:ext cx="1676400" cy="6858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/>
          <a:p>
            <a:pPr algn="ctr" defTabSz="801688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AE805E-33F4-4062-BEE4-B876254753C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386762" y="2278063"/>
            <a:ext cx="18288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1D315B"/>
                </a:solidFill>
                <a:latin typeface="Helvetica Neue"/>
                <a:ea typeface="+mn-ea"/>
                <a:cs typeface="Helvetica Neue"/>
              </a:rPr>
              <a:t>[Nakagawa08]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ED56F5-06C9-4405-895E-9872221A83F0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8462962" y="5173663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70BF921-45DF-437E-BF28-2827CC29A62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262562" y="1135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Enterprise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8AD457-5148-4A49-A81B-A629AC2FD90D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052762" y="50212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Company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58EA50-9654-4A2B-A088-2A35EADD275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6253162" y="57070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person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49021F-1EA9-4D45-B893-EF23FA9D8D9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691562" y="4592638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Ubiquitous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BCE0C0-443F-4A97-B789-61EFF602072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424362" y="5707063"/>
            <a:ext cx="1905000" cy="2718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Family</a:t>
            </a:r>
          </a:p>
        </p:txBody>
      </p:sp>
      <p:pic>
        <p:nvPicPr>
          <p:cNvPr id="63" name="Picture 4">
            <a:extLst>
              <a:ext uri="{FF2B5EF4-FFF2-40B4-BE49-F238E27FC236}">
                <a16:creationId xmlns:a16="http://schemas.microsoft.com/office/drawing/2014/main" id="{E730D15C-FBB0-4F5D-AFA7-BB4F4DA24E0B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072ABE0-F548-4041-8272-3F7EE95F83D0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 flipV="1">
            <a:off x="6853237" y="425926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">
            <a:extLst>
              <a:ext uri="{FF2B5EF4-FFF2-40B4-BE49-F238E27FC236}">
                <a16:creationId xmlns:a16="http://schemas.microsoft.com/office/drawing/2014/main" id="{31425AA9-4FA4-47AB-B16D-13BB0319F567}"/>
              </a:ext>
            </a:extLst>
          </p:cNvPr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1"/>
          <a:srcRect/>
          <a:stretch>
            <a:fillRect/>
          </a:stretch>
        </p:blipFill>
        <p:spPr bwMode="auto">
          <a:xfrm>
            <a:off x="5659437" y="1814513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9">
            <a:extLst>
              <a:ext uri="{FF2B5EF4-FFF2-40B4-BE49-F238E27FC236}">
                <a16:creationId xmlns:a16="http://schemas.microsoft.com/office/drawing/2014/main" id="{9825C4EE-2E01-4F56-95E2-18133693B09E}"/>
              </a:ext>
            </a:extLst>
          </p:cNvPr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42"/>
          <a:srcRect/>
          <a:stretch>
            <a:fillRect/>
          </a:stretch>
        </p:blipFill>
        <p:spPr bwMode="auto">
          <a:xfrm>
            <a:off x="5000625" y="440213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C716E18B-2DD9-4E2F-AFCC-F20F950F8731}"/>
              </a:ext>
            </a:extLst>
          </p:cNvPr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200" y="448786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1">
            <a:extLst>
              <a:ext uri="{FF2B5EF4-FFF2-40B4-BE49-F238E27FC236}">
                <a16:creationId xmlns:a16="http://schemas.microsoft.com/office/drawing/2014/main" id="{E51A228A-2A29-4B13-BEDC-20B18C19E12E}"/>
              </a:ext>
            </a:extLst>
          </p:cNvPr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5353050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B9510BB-BDD6-466A-B728-02288B8DEB8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8691562" y="5554663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100 – 1000’s per person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7D69EB-3750-4BC7-A74C-E001B69BE2AA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615362" y="3989388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A8BFA4D4-5E80-40C0-A50E-5B314EC170A6}"/>
              </a:ext>
            </a:extLst>
          </p:cNvPr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8067" y="972344"/>
            <a:ext cx="14478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1F8F24-96B1-485F-A9C3-71AD0DB50349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3662362" y="1668463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20D68A-2A5E-4A7A-A80C-9E86AF921D06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rot="5400000" flipH="1" flipV="1">
            <a:off x="3967162" y="2811463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878A3B-C812-4916-9A48-688792600D9B}"/>
              </a:ext>
            </a:extLst>
          </p:cNvPr>
          <p:cNvSpPr txBox="1"/>
          <p:nvPr>
            <p:custDataLst>
              <p:tags r:id="rId31"/>
            </p:custDataLst>
          </p:nvPr>
        </p:nvSpPr>
        <p:spPr bwMode="auto">
          <a:xfrm>
            <a:off x="3128962" y="4562475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7F6DE2-1FAE-44BB-AF34-D25E9BECA2B1}"/>
              </a:ext>
            </a:extLst>
          </p:cNvPr>
          <p:cNvSpPr txBox="1"/>
          <p:nvPr>
            <p:custDataLst>
              <p:tags r:id="rId32"/>
            </p:custDataLst>
          </p:nvPr>
        </p:nvSpPr>
        <p:spPr bwMode="auto">
          <a:xfrm>
            <a:off x="6257924" y="2094706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B6D12A-04EF-4A62-922E-C5531A2D9684}"/>
              </a:ext>
            </a:extLst>
          </p:cNvPr>
          <p:cNvSpPr txBox="1"/>
          <p:nvPr>
            <p:custDataLst>
              <p:tags r:id="rId33"/>
            </p:custDataLst>
          </p:nvPr>
        </p:nvSpPr>
        <p:spPr bwMode="auto">
          <a:xfrm>
            <a:off x="7624762" y="3497263"/>
            <a:ext cx="1524000" cy="4442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Professional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15D676-931A-40A3-B837-FC437B73D06A}"/>
              </a:ext>
            </a:extLst>
          </p:cNvPr>
          <p:cNvSpPr txBox="1"/>
          <p:nvPr>
            <p:custDataLst>
              <p:tags r:id="rId34"/>
            </p:custDataLst>
          </p:nvPr>
        </p:nvSpPr>
        <p:spPr bwMode="auto">
          <a:xfrm>
            <a:off x="6286500" y="236220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00B050"/>
                </a:solidFill>
                <a:latin typeface="Helvetica Neue"/>
                <a:ea typeface="+mn-ea"/>
                <a:cs typeface="Helvetica Neue"/>
              </a:rPr>
              <a:t>1 per Engineer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6C6D50-BC84-4F3B-AA42-5F2DC8B10CA1}"/>
              </a:ext>
            </a:extLst>
          </p:cNvPr>
          <p:cNvSpPr txBox="1"/>
          <p:nvPr>
            <p:custDataLst>
              <p:tags r:id="rId35"/>
            </p:custDataLst>
          </p:nvPr>
        </p:nvSpPr>
        <p:spPr bwMode="auto">
          <a:xfrm>
            <a:off x="7553324" y="3233739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</p:spTree>
    <p:extLst>
      <p:ext uri="{BB962C8B-B14F-4D97-AF65-F5344CB8AC3E}">
        <p14:creationId xmlns:p14="http://schemas.microsoft.com/office/powerpoint/2010/main" val="3016167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E44F-1208-4190-AF43-4869A924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falls dramatically, enabling new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0F9D0-1990-49ED-BC89-D07E8970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35" name="Picture 46">
            <a:extLst>
              <a:ext uri="{FF2B5EF4-FFF2-40B4-BE49-F238E27FC236}">
                <a16:creationId xmlns:a16="http://schemas.microsoft.com/office/drawing/2014/main" id="{BFDCA27F-FA92-4A69-862F-C0B4EEEC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437" y="3452813"/>
            <a:ext cx="14843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7">
            <a:extLst>
              <a:ext uri="{FF2B5EF4-FFF2-40B4-BE49-F238E27FC236}">
                <a16:creationId xmlns:a16="http://schemas.microsoft.com/office/drawing/2014/main" id="{201DDED7-F0A2-43C9-AF08-ED965FCA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037" y="3016251"/>
            <a:ext cx="1752600" cy="150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ight Arrow 48">
            <a:extLst>
              <a:ext uri="{FF2B5EF4-FFF2-40B4-BE49-F238E27FC236}">
                <a16:creationId xmlns:a16="http://schemas.microsoft.com/office/drawing/2014/main" id="{4C7C1884-897E-4698-9354-DE61DE2A788E}"/>
              </a:ext>
            </a:extLst>
          </p:cNvPr>
          <p:cNvSpPr/>
          <p:nvPr/>
        </p:nvSpPr>
        <p:spPr bwMode="auto">
          <a:xfrm rot="5400000">
            <a:off x="33337" y="3414713"/>
            <a:ext cx="4648200" cy="914400"/>
          </a:xfrm>
          <a:prstGeom prst="rightArrow">
            <a:avLst/>
          </a:prstGeom>
          <a:solidFill>
            <a:srgbClr val="FFCC00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>
              <a:solidFill>
                <a:srgbClr val="1D315B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38" name="Picture 49">
            <a:extLst>
              <a:ext uri="{FF2B5EF4-FFF2-40B4-BE49-F238E27FC236}">
                <a16:creationId xmlns:a16="http://schemas.microsoft.com/office/drawing/2014/main" id="{1FFEC0F1-B567-4C61-8795-60AD3C34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7" y="633413"/>
            <a:ext cx="8763000" cy="671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0">
            <a:extLst>
              <a:ext uri="{FF2B5EF4-FFF2-40B4-BE49-F238E27FC236}">
                <a16:creationId xmlns:a16="http://schemas.microsoft.com/office/drawing/2014/main" id="{249F4C0E-70E6-4F51-8ECE-EB2C7CD9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6775" y="4214813"/>
            <a:ext cx="1716087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51">
            <a:extLst>
              <a:ext uri="{FF2B5EF4-FFF2-40B4-BE49-F238E27FC236}">
                <a16:creationId xmlns:a16="http://schemas.microsoft.com/office/drawing/2014/main" id="{8FDD4538-6445-429E-AE21-F2219C0EB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48437" y="5129213"/>
            <a:ext cx="1214438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0FBED4-DAB3-40A1-953D-D18AD10C3CDE}"/>
              </a:ext>
            </a:extLst>
          </p:cNvPr>
          <p:cNvCxnSpPr/>
          <p:nvPr/>
        </p:nvCxnSpPr>
        <p:spPr>
          <a:xfrm flipV="1">
            <a:off x="3652837" y="2005013"/>
            <a:ext cx="152400" cy="825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A260AC-FACF-4CEF-8CB5-5BAB1D789BFB}"/>
              </a:ext>
            </a:extLst>
          </p:cNvPr>
          <p:cNvCxnSpPr/>
          <p:nvPr/>
        </p:nvCxnSpPr>
        <p:spPr>
          <a:xfrm rot="5400000" flipH="1" flipV="1">
            <a:off x="5254625" y="322262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728CC0-C10E-4D9C-83BC-528BC906307A}"/>
              </a:ext>
            </a:extLst>
          </p:cNvPr>
          <p:cNvCxnSpPr/>
          <p:nvPr/>
        </p:nvCxnSpPr>
        <p:spPr>
          <a:xfrm rot="5400000" flipH="1" flipV="1">
            <a:off x="5864225" y="4054475"/>
            <a:ext cx="158750" cy="16192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FE2087B-C101-4521-B643-5C5AD2C739EE}"/>
              </a:ext>
            </a:extLst>
          </p:cNvPr>
          <p:cNvCxnSpPr/>
          <p:nvPr/>
        </p:nvCxnSpPr>
        <p:spPr>
          <a:xfrm flipV="1">
            <a:off x="6843712" y="4291013"/>
            <a:ext cx="238125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D0307D-97E0-474E-BCF0-8D8EA09E6527}"/>
              </a:ext>
            </a:extLst>
          </p:cNvPr>
          <p:cNvCxnSpPr/>
          <p:nvPr/>
        </p:nvCxnSpPr>
        <p:spPr>
          <a:xfrm rot="5400000" flipH="1" flipV="1">
            <a:off x="7355681" y="5007769"/>
            <a:ext cx="304800" cy="242888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626B7A3-6751-455C-8139-7243FAE7048F}"/>
              </a:ext>
            </a:extLst>
          </p:cNvPr>
          <p:cNvSpPr txBox="1"/>
          <p:nvPr/>
        </p:nvSpPr>
        <p:spPr>
          <a:xfrm>
            <a:off x="4948237" y="839788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Mainframe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01D9E6-CB66-45C6-B786-C98F8BEED182}"/>
              </a:ext>
            </a:extLst>
          </p:cNvPr>
          <p:cNvSpPr txBox="1"/>
          <p:nvPr/>
        </p:nvSpPr>
        <p:spPr>
          <a:xfrm>
            <a:off x="3043237" y="4672013"/>
            <a:ext cx="1600200" cy="5447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Mini Computer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98994C-86C6-4A84-AFB8-F3CC52B4FE37}"/>
              </a:ext>
            </a:extLst>
          </p:cNvPr>
          <p:cNvSpPr txBox="1"/>
          <p:nvPr/>
        </p:nvSpPr>
        <p:spPr>
          <a:xfrm>
            <a:off x="4643437" y="5357813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Personal Computer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68F043-068C-41B6-A99C-937F5DB93B0D}"/>
              </a:ext>
            </a:extLst>
          </p:cNvPr>
          <p:cNvSpPr txBox="1"/>
          <p:nvPr/>
        </p:nvSpPr>
        <p:spPr>
          <a:xfrm>
            <a:off x="5329237" y="1319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Workstation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196DE5-BB4E-4194-98DC-570FEFBB1167}"/>
              </a:ext>
            </a:extLst>
          </p:cNvPr>
          <p:cNvSpPr txBox="1"/>
          <p:nvPr/>
        </p:nvSpPr>
        <p:spPr>
          <a:xfrm>
            <a:off x="6548437" y="594518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Smartphone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AA89A7-DBD3-48E0-A69C-E551AEF3D38F}"/>
              </a:ext>
            </a:extLst>
          </p:cNvPr>
          <p:cNvSpPr txBox="1"/>
          <p:nvPr/>
        </p:nvSpPr>
        <p:spPr>
          <a:xfrm>
            <a:off x="6700837" y="3224213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Laptop</a:t>
            </a:r>
          </a:p>
        </p:txBody>
      </p:sp>
      <p:pic>
        <p:nvPicPr>
          <p:cNvPr id="52" name="Picture 63">
            <a:extLst>
              <a:ext uri="{FF2B5EF4-FFF2-40B4-BE49-F238E27FC236}">
                <a16:creationId xmlns:a16="http://schemas.microsoft.com/office/drawing/2014/main" id="{87A670CF-16DB-44D5-9488-31DC4424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40375" y="1624013"/>
            <a:ext cx="85566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9BE79CE-939A-4028-99B7-1FA62B409F48}"/>
              </a:ext>
            </a:extLst>
          </p:cNvPr>
          <p:cNvCxnSpPr/>
          <p:nvPr/>
        </p:nvCxnSpPr>
        <p:spPr>
          <a:xfrm flipV="1">
            <a:off x="3652837" y="1852613"/>
            <a:ext cx="381000" cy="23495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3451CF-8AA1-4301-8CA6-FA318638B968}"/>
              </a:ext>
            </a:extLst>
          </p:cNvPr>
          <p:cNvCxnSpPr/>
          <p:nvPr/>
        </p:nvCxnSpPr>
        <p:spPr>
          <a:xfrm rot="5400000" flipH="1" flipV="1">
            <a:off x="4262437" y="2995613"/>
            <a:ext cx="228600" cy="762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66">
            <a:extLst>
              <a:ext uri="{FF2B5EF4-FFF2-40B4-BE49-F238E27FC236}">
                <a16:creationId xmlns:a16="http://schemas.microsoft.com/office/drawing/2014/main" id="{6EDF37AD-4563-43FF-885E-D9C059D56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4331" y="923925"/>
            <a:ext cx="1447800" cy="109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B45363F-D43C-4E85-9B2C-8955DBA179A4}"/>
              </a:ext>
            </a:extLst>
          </p:cNvPr>
          <p:cNvSpPr/>
          <p:nvPr/>
        </p:nvSpPr>
        <p:spPr bwMode="auto">
          <a:xfrm>
            <a:off x="8148637" y="1408113"/>
            <a:ext cx="1981200" cy="1282700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67" tIns="40084" rIns="80167" bIns="4008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5pPr>
            <a:lvl6pPr marL="22860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6pPr>
            <a:lvl7pPr marL="27432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7pPr>
            <a:lvl8pPr marL="32004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8pPr>
            <a:lvl9pPr marL="3657600" algn="l" defTabSz="457200" rtl="0" eaLnBrk="1" latinLnBrk="0" hangingPunct="1">
              <a:defRPr sz="3600" kern="12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defRPr>
            </a:lvl9pPr>
          </a:lstStyle>
          <a:p>
            <a:pPr algn="ctr" defTabSz="801688" fontAlgn="ctr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endParaRPr lang="en-US" sz="1800" b="1">
              <a:solidFill>
                <a:srgbClr val="1D315B"/>
              </a:solidFill>
              <a:latin typeface="Helvetica Neue"/>
              <a:ea typeface="+mn-ea"/>
              <a:cs typeface="Helvetica Neue"/>
            </a:endParaRPr>
          </a:p>
        </p:txBody>
      </p:sp>
      <p:sp>
        <p:nvSpPr>
          <p:cNvPr id="57" name="Text Box 8">
            <a:extLst>
              <a:ext uri="{FF2B5EF4-FFF2-40B4-BE49-F238E27FC236}">
                <a16:creationId xmlns:a16="http://schemas.microsoft.com/office/drawing/2014/main" id="{52A096C9-8333-4296-AF9E-E17856DC9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7205" y="4788535"/>
            <a:ext cx="1347576" cy="14773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streaming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information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to/from the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physical </a:t>
            </a:r>
          </a:p>
          <a:p>
            <a:pPr eaLnBrk="0" hangingPunct="0"/>
            <a:r>
              <a:rPr lang="en-US" sz="1800" dirty="0">
                <a:solidFill>
                  <a:schemeClr val="accent2"/>
                </a:solidFill>
                <a:latin typeface="Helvetica Neue"/>
                <a:cs typeface="Helvetica Neue"/>
              </a:rPr>
              <a:t>world</a:t>
            </a:r>
          </a:p>
        </p:txBody>
      </p:sp>
      <p:grpSp>
        <p:nvGrpSpPr>
          <p:cNvPr id="58" name="Group 9">
            <a:extLst>
              <a:ext uri="{FF2B5EF4-FFF2-40B4-BE49-F238E27FC236}">
                <a16:creationId xmlns:a16="http://schemas.microsoft.com/office/drawing/2014/main" id="{8D06E6CD-4D6A-4C08-A4D0-23F4C76F1AC4}"/>
              </a:ext>
            </a:extLst>
          </p:cNvPr>
          <p:cNvGrpSpPr>
            <a:grpSpLocks/>
          </p:cNvGrpSpPr>
          <p:nvPr/>
        </p:nvGrpSpPr>
        <p:grpSpPr bwMode="auto">
          <a:xfrm>
            <a:off x="6967537" y="1928813"/>
            <a:ext cx="2600325" cy="1295400"/>
            <a:chOff x="3936" y="1248"/>
            <a:chExt cx="1638" cy="816"/>
          </a:xfrm>
        </p:grpSpPr>
        <p:sp>
          <p:nvSpPr>
            <p:cNvPr id="59" name="AutoShape 12">
              <a:extLst>
                <a:ext uri="{FF2B5EF4-FFF2-40B4-BE49-F238E27FC236}">
                  <a16:creationId xmlns:a16="http://schemas.microsoft.com/office/drawing/2014/main" id="{98BD1D22-353F-4E2E-A072-C5C757FF8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" y="1248"/>
              <a:ext cx="240" cy="816"/>
            </a:xfrm>
            <a:prstGeom prst="rightBrace">
              <a:avLst>
                <a:gd name="adj1" fmla="val 2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0" name="Text Box 13">
              <a:extLst>
                <a:ext uri="{FF2B5EF4-FFF2-40B4-BE49-F238E27FC236}">
                  <a16:creationId xmlns:a16="http://schemas.microsoft.com/office/drawing/2014/main" id="{6B7C555D-14ED-408B-B527-F3A8134F2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1440"/>
              <a:ext cx="1350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Number Crunching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Data Storage </a:t>
              </a:r>
            </a:p>
          </p:txBody>
        </p:sp>
      </p:grpSp>
      <p:grpSp>
        <p:nvGrpSpPr>
          <p:cNvPr id="61" name="Group 14">
            <a:extLst>
              <a:ext uri="{FF2B5EF4-FFF2-40B4-BE49-F238E27FC236}">
                <a16:creationId xmlns:a16="http://schemas.microsoft.com/office/drawing/2014/main" id="{933FAF04-7B71-4CC8-85E9-9805A7762784}"/>
              </a:ext>
            </a:extLst>
          </p:cNvPr>
          <p:cNvGrpSpPr>
            <a:grpSpLocks/>
          </p:cNvGrpSpPr>
          <p:nvPr/>
        </p:nvGrpSpPr>
        <p:grpSpPr bwMode="auto">
          <a:xfrm>
            <a:off x="8491539" y="3757613"/>
            <a:ext cx="1887538" cy="1219200"/>
            <a:chOff x="3984" y="2160"/>
            <a:chExt cx="1189" cy="768"/>
          </a:xfrm>
        </p:grpSpPr>
        <p:sp>
          <p:nvSpPr>
            <p:cNvPr id="62" name="AutoShape 15">
              <a:extLst>
                <a:ext uri="{FF2B5EF4-FFF2-40B4-BE49-F238E27FC236}">
                  <a16:creationId xmlns:a16="http://schemas.microsoft.com/office/drawing/2014/main" id="{C99627DB-061F-4CFE-8672-189D6293B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2160"/>
              <a:ext cx="240" cy="768"/>
            </a:xfrm>
            <a:prstGeom prst="rightBrace">
              <a:avLst>
                <a:gd name="adj1" fmla="val 26667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Helvetica Neue"/>
                <a:cs typeface="Helvetica Neue"/>
              </a:endParaRPr>
            </a:p>
          </p:txBody>
        </p:sp>
        <p:sp>
          <p:nvSpPr>
            <p:cNvPr id="63" name="Text Box 16">
              <a:extLst>
                <a:ext uri="{FF2B5EF4-FFF2-40B4-BE49-F238E27FC236}">
                  <a16:creationId xmlns:a16="http://schemas.microsoft.com/office/drawing/2014/main" id="{DD97E577-98A7-4E65-A768-F5D909948D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4" y="2332"/>
              <a:ext cx="879" cy="40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productivity</a:t>
              </a:r>
            </a:p>
            <a:p>
              <a:pPr eaLnBrk="0" hangingPunct="0"/>
              <a:r>
                <a:rPr lang="en-US" sz="1800" dirty="0">
                  <a:solidFill>
                    <a:schemeClr val="hlink"/>
                  </a:solidFill>
                  <a:latin typeface="Helvetica Neue"/>
                  <a:cs typeface="Helvetica Neue"/>
                </a:rPr>
                <a:t>interactive</a:t>
              </a:r>
            </a:p>
          </p:txBody>
        </p:sp>
      </p:grpSp>
      <p:pic>
        <p:nvPicPr>
          <p:cNvPr id="64" name="Picture 4">
            <a:extLst>
              <a:ext uri="{FF2B5EF4-FFF2-40B4-BE49-F238E27FC236}">
                <a16:creationId xmlns:a16="http://schemas.microsoft.com/office/drawing/2014/main" id="{43A890FD-7AE7-4E7A-B184-959ADEC12DF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1537" y="5510213"/>
            <a:ext cx="674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13D60A3-AB52-4DB3-9A16-FACEAFC0B71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034337" y="5041901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Helvetica Neue"/>
                <a:ea typeface="+mn-ea"/>
                <a:cs typeface="Helvetica Neue"/>
              </a:rPr>
              <a:t>Smart Sensors</a:t>
            </a:r>
          </a:p>
        </p:txBody>
      </p:sp>
    </p:spTree>
    <p:extLst>
      <p:ext uri="{BB962C8B-B14F-4D97-AF65-F5344CB8AC3E}">
        <p14:creationId xmlns:p14="http://schemas.microsoft.com/office/powerpoint/2010/main" val="4044454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Could that still be an embedded system?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CE346!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hardware/software systems and their design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Hardware/Software co-design</a:t>
            </a:r>
          </a:p>
          <a:p>
            <a:pPr lvl="2"/>
            <a:r>
              <a:rPr lang="en-US" dirty="0"/>
              <a:t>How do you write software that interacts with hardware?</a:t>
            </a:r>
          </a:p>
          <a:p>
            <a:pPr lvl="2"/>
            <a:r>
              <a:rPr lang="en-US" dirty="0"/>
              <a:t>How do you choose hardware to support software needs?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Sensors and Sensing</a:t>
            </a:r>
          </a:p>
          <a:p>
            <a:pPr lvl="2"/>
            <a:r>
              <a:rPr lang="en-US" dirty="0"/>
              <a:t>What can sensors do and how do they work?</a:t>
            </a:r>
          </a:p>
          <a:p>
            <a:pPr lvl="2"/>
            <a:r>
              <a:rPr lang="en-US" dirty="0"/>
              <a:t>How do you write applications that sense the world?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pPr lvl="1"/>
            <a:r>
              <a:rPr lang="en-US" b="1" dirty="0"/>
              <a:t>Doesn’t really feel right. Built in assumption of limitations.</a:t>
            </a:r>
            <a:br>
              <a:rPr lang="en-US" b="1" dirty="0"/>
            </a:br>
            <a:endParaRPr lang="en-US" b="1" dirty="0"/>
          </a:p>
          <a:p>
            <a:r>
              <a:rPr lang="en-US" dirty="0"/>
              <a:t>Could that still be an embedded system?</a:t>
            </a:r>
          </a:p>
          <a:p>
            <a:pPr lvl="1"/>
            <a:r>
              <a:rPr lang="en-US" b="1" dirty="0"/>
              <a:t>Yes</a:t>
            </a:r>
          </a:p>
          <a:p>
            <a:pPr lvl="1"/>
            <a:endParaRPr lang="en-US" dirty="0"/>
          </a:p>
          <a:p>
            <a:r>
              <a:rPr lang="en-US" dirty="0"/>
              <a:t>Why don’t we see that in practice?</a:t>
            </a:r>
          </a:p>
          <a:p>
            <a:pPr lvl="1"/>
            <a:r>
              <a:rPr lang="en-US" b="1" dirty="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devices include a mix of batteries, wall power, (and energy-harvesting)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1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devices include a mix of batteries, wall power, (and energy-harvesting)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Deployability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7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91" y="895709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C0093AF-29E7-4488-BE47-3CE92F313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786" y="4282894"/>
            <a:ext cx="3822701" cy="212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92EDF38-1FC2-49F8-BE61-AA74C2257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95" y="4729965"/>
            <a:ext cx="2707705" cy="189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FB745511-FF31-4A56-8F64-364DA194C7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2037" y="1196428"/>
            <a:ext cx="2918822" cy="27996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0083-7EF4-487C-A5B3-8AE2988B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interesting?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21E32-A788-48A7-B35B-23B3254F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the real world</a:t>
            </a:r>
          </a:p>
          <a:p>
            <a:pPr lvl="1"/>
            <a:r>
              <a:rPr lang="en-US" dirty="0"/>
              <a:t>You can actually see the purpose and effects of your applications</a:t>
            </a:r>
          </a:p>
          <a:p>
            <a:pPr lvl="1"/>
            <a:r>
              <a:rPr lang="en-US" dirty="0"/>
              <a:t>Easily explainable to non-engineer humans</a:t>
            </a:r>
          </a:p>
          <a:p>
            <a:endParaRPr lang="en-US" dirty="0"/>
          </a:p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80646-8D27-45A4-8E70-F452B5316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C053-EEFD-40B6-AAFC-5AFD357DF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makes resource-constrained embedded systems frustrating?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0DBA-C4BE-43F9-A11B-6A6AC960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Challenging limitations</a:t>
            </a:r>
          </a:p>
          <a:p>
            <a:pPr lvl="1"/>
            <a:r>
              <a:rPr lang="en-US" dirty="0"/>
              <a:t>Limited memory and processing</a:t>
            </a:r>
          </a:p>
          <a:p>
            <a:pPr lvl="1"/>
            <a:r>
              <a:rPr lang="en-US" dirty="0"/>
              <a:t>Energy concerns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Full-stack development means problems could be </a:t>
            </a:r>
            <a:r>
              <a:rPr lang="en-US" i="1" dirty="0"/>
              <a:t>anywhere</a:t>
            </a:r>
          </a:p>
          <a:p>
            <a:pPr lvl="1"/>
            <a:r>
              <a:rPr lang="en-US" dirty="0"/>
              <a:t>Hardware problems</a:t>
            </a:r>
          </a:p>
          <a:p>
            <a:pPr lvl="1"/>
            <a:r>
              <a:rPr lang="en-US" dirty="0"/>
              <a:t>Firmware problems</a:t>
            </a:r>
          </a:p>
          <a:p>
            <a:pPr lvl="1"/>
            <a:r>
              <a:rPr lang="en-US" dirty="0"/>
              <a:t>Software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B4D5B-C4D6-4029-A5DD-B3572C3E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0F9-DA05-4B99-A5BC-EF45B7FC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 lecture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7CB7A-0E40-414F-8241-3FEBAEDC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5" name="Google Shape;442;p28">
            <a:extLst>
              <a:ext uri="{FF2B5EF4-FFF2-40B4-BE49-F238E27FC236}">
                <a16:creationId xmlns:a16="http://schemas.microsoft.com/office/drawing/2014/main" id="{0AC0A0D0-F875-48BD-9D33-2A3E13C839FE}"/>
              </a:ext>
            </a:extLst>
          </p:cNvPr>
          <p:cNvSpPr txBox="1"/>
          <p:nvPr/>
        </p:nvSpPr>
        <p:spPr>
          <a:xfrm rot="-5400000">
            <a:off x="1787975" y="3073249"/>
            <a:ext cx="181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43;p28">
            <a:extLst>
              <a:ext uri="{FF2B5EF4-FFF2-40B4-BE49-F238E27FC236}">
                <a16:creationId xmlns:a16="http://schemas.microsoft.com/office/drawing/2014/main" id="{756FFEF1-FC0C-40C1-B4A3-352D7D6842E5}"/>
              </a:ext>
            </a:extLst>
          </p:cNvPr>
          <p:cNvSpPr txBox="1"/>
          <p:nvPr/>
        </p:nvSpPr>
        <p:spPr>
          <a:xfrm>
            <a:off x="4345328" y="5130224"/>
            <a:ext cx="2703384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(minutes)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444;p28">
            <a:extLst>
              <a:ext uri="{FF2B5EF4-FFF2-40B4-BE49-F238E27FC236}">
                <a16:creationId xmlns:a16="http://schemas.microsoft.com/office/drawing/2014/main" id="{A96B2BF7-6805-4FF3-885C-11474EE622F2}"/>
              </a:ext>
            </a:extLst>
          </p:cNvPr>
          <p:cNvCxnSpPr/>
          <p:nvPr/>
        </p:nvCxnSpPr>
        <p:spPr>
          <a:xfrm rot="-5400000">
            <a:off x="1610594" y="3022024"/>
            <a:ext cx="3031066" cy="158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8" name="Google Shape;445;p28">
            <a:extLst>
              <a:ext uri="{FF2B5EF4-FFF2-40B4-BE49-F238E27FC236}">
                <a16:creationId xmlns:a16="http://schemas.microsoft.com/office/drawing/2014/main" id="{965AFD12-0DC9-4322-9897-6414166F32A1}"/>
              </a:ext>
            </a:extLst>
          </p:cNvPr>
          <p:cNvCxnSpPr/>
          <p:nvPr/>
        </p:nvCxnSpPr>
        <p:spPr>
          <a:xfrm rot="10800000" flipH="1">
            <a:off x="3125333" y="4520624"/>
            <a:ext cx="5893594" cy="177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9" name="Google Shape;446;p28">
            <a:extLst>
              <a:ext uri="{FF2B5EF4-FFF2-40B4-BE49-F238E27FC236}">
                <a16:creationId xmlns:a16="http://schemas.microsoft.com/office/drawing/2014/main" id="{9DFBF7D9-559C-404A-B6AA-C568C9EEF8D3}"/>
              </a:ext>
            </a:extLst>
          </p:cNvPr>
          <p:cNvSpPr txBox="1"/>
          <p:nvPr/>
        </p:nvSpPr>
        <p:spPr>
          <a:xfrm>
            <a:off x="3075328" y="4503694"/>
            <a:ext cx="392656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47;p28">
            <a:extLst>
              <a:ext uri="{FF2B5EF4-FFF2-40B4-BE49-F238E27FC236}">
                <a16:creationId xmlns:a16="http://schemas.microsoft.com/office/drawing/2014/main" id="{8C63B879-60AF-4618-BA7A-DA4029611F1E}"/>
              </a:ext>
            </a:extLst>
          </p:cNvPr>
          <p:cNvSpPr txBox="1"/>
          <p:nvPr/>
        </p:nvSpPr>
        <p:spPr>
          <a:xfrm>
            <a:off x="4192928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48;p28">
            <a:extLst>
              <a:ext uri="{FF2B5EF4-FFF2-40B4-BE49-F238E27FC236}">
                <a16:creationId xmlns:a16="http://schemas.microsoft.com/office/drawing/2014/main" id="{C600BC4B-2DCC-4777-BE75-CE7469F51046}"/>
              </a:ext>
            </a:extLst>
          </p:cNvPr>
          <p:cNvSpPr txBox="1"/>
          <p:nvPr/>
        </p:nvSpPr>
        <p:spPr>
          <a:xfrm>
            <a:off x="48194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49;p28">
            <a:extLst>
              <a:ext uri="{FF2B5EF4-FFF2-40B4-BE49-F238E27FC236}">
                <a16:creationId xmlns:a16="http://schemas.microsoft.com/office/drawing/2014/main" id="{11DFBA70-578D-4FA1-BF59-90C2E9918BF0}"/>
              </a:ext>
            </a:extLst>
          </p:cNvPr>
          <p:cNvSpPr txBox="1"/>
          <p:nvPr/>
        </p:nvSpPr>
        <p:spPr>
          <a:xfrm>
            <a:off x="6191061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50;p28">
            <a:extLst>
              <a:ext uri="{FF2B5EF4-FFF2-40B4-BE49-F238E27FC236}">
                <a16:creationId xmlns:a16="http://schemas.microsoft.com/office/drawing/2014/main" id="{8590C5C8-4365-4332-A927-91B75DB4B228}"/>
              </a:ext>
            </a:extLst>
          </p:cNvPr>
          <p:cNvSpPr txBox="1"/>
          <p:nvPr/>
        </p:nvSpPr>
        <p:spPr>
          <a:xfrm>
            <a:off x="6766794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51;p28">
            <a:extLst>
              <a:ext uri="{FF2B5EF4-FFF2-40B4-BE49-F238E27FC236}">
                <a16:creationId xmlns:a16="http://schemas.microsoft.com/office/drawing/2014/main" id="{15BBA685-0CD3-460A-BDDE-18F1CD5C2988}"/>
              </a:ext>
            </a:extLst>
          </p:cNvPr>
          <p:cNvSpPr txBox="1"/>
          <p:nvPr/>
        </p:nvSpPr>
        <p:spPr>
          <a:xfrm>
            <a:off x="79182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52;p28">
            <a:extLst>
              <a:ext uri="{FF2B5EF4-FFF2-40B4-BE49-F238E27FC236}">
                <a16:creationId xmlns:a16="http://schemas.microsoft.com/office/drawing/2014/main" id="{56FB8800-7789-49F3-8DB2-12A322D9E1F0}"/>
              </a:ext>
            </a:extLst>
          </p:cNvPr>
          <p:cNvSpPr txBox="1"/>
          <p:nvPr/>
        </p:nvSpPr>
        <p:spPr>
          <a:xfrm>
            <a:off x="8527860" y="4503694"/>
            <a:ext cx="600645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53;p28">
            <a:extLst>
              <a:ext uri="{FF2B5EF4-FFF2-40B4-BE49-F238E27FC236}">
                <a16:creationId xmlns:a16="http://schemas.microsoft.com/office/drawing/2014/main" id="{971EC48D-A408-4BCA-BAC0-BA22FAC9F869}"/>
              </a:ext>
            </a:extLst>
          </p:cNvPr>
          <p:cNvSpPr/>
          <p:nvPr/>
        </p:nvSpPr>
        <p:spPr>
          <a:xfrm>
            <a:off x="3159994" y="2079402"/>
            <a:ext cx="1550505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54;p28">
            <a:extLst>
              <a:ext uri="{FF2B5EF4-FFF2-40B4-BE49-F238E27FC236}">
                <a16:creationId xmlns:a16="http://schemas.microsoft.com/office/drawing/2014/main" id="{64217546-A91D-4DD5-9869-0B8FE811DACC}"/>
              </a:ext>
            </a:extLst>
          </p:cNvPr>
          <p:cNvSpPr/>
          <p:nvPr/>
        </p:nvSpPr>
        <p:spPr>
          <a:xfrm>
            <a:off x="4956460" y="2130202"/>
            <a:ext cx="1505534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55;p28">
            <a:extLst>
              <a:ext uri="{FF2B5EF4-FFF2-40B4-BE49-F238E27FC236}">
                <a16:creationId xmlns:a16="http://schemas.microsoft.com/office/drawing/2014/main" id="{EAA42BD9-9487-4B15-9615-0B698090AA82}"/>
              </a:ext>
            </a:extLst>
          </p:cNvPr>
          <p:cNvSpPr/>
          <p:nvPr/>
        </p:nvSpPr>
        <p:spPr>
          <a:xfrm>
            <a:off x="6732928" y="2164069"/>
            <a:ext cx="1540132" cy="47695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3491"/>
                </a:moveTo>
                <a:cubicBezTo>
                  <a:pt x="33421" y="6745"/>
                  <a:pt x="66842" y="0"/>
                  <a:pt x="86842" y="17751"/>
                </a:cubicBezTo>
                <a:cubicBezTo>
                  <a:pt x="106842" y="35502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456;p28">
            <a:extLst>
              <a:ext uri="{FF2B5EF4-FFF2-40B4-BE49-F238E27FC236}">
                <a16:creationId xmlns:a16="http://schemas.microsoft.com/office/drawing/2014/main" id="{009EED70-AA6D-4DAF-A0D2-40B942685C49}"/>
              </a:ext>
            </a:extLst>
          </p:cNvPr>
          <p:cNvGrpSpPr/>
          <p:nvPr/>
        </p:nvGrpSpPr>
        <p:grpSpPr>
          <a:xfrm>
            <a:off x="3685347" y="2855785"/>
            <a:ext cx="2050305" cy="1599365"/>
            <a:chOff x="2760560" y="3026489"/>
            <a:chExt cx="2050305" cy="1599365"/>
          </a:xfrm>
        </p:grpSpPr>
        <p:sp>
          <p:nvSpPr>
            <p:cNvPr id="20" name="Google Shape;457;p28">
              <a:extLst>
                <a:ext uri="{FF2B5EF4-FFF2-40B4-BE49-F238E27FC236}">
                  <a16:creationId xmlns:a16="http://schemas.microsoft.com/office/drawing/2014/main" id="{3F12C08A-F4A9-403F-94BE-48DF9819154B}"/>
                </a:ext>
              </a:extLst>
            </p:cNvPr>
            <p:cNvSpPr txBox="1"/>
            <p:nvPr/>
          </p:nvSpPr>
          <p:spPr>
            <a:xfrm>
              <a:off x="2760560" y="3026489"/>
              <a:ext cx="205030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Administrivia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stretch break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" name="Google Shape;458;p28">
              <a:extLst>
                <a:ext uri="{FF2B5EF4-FFF2-40B4-BE49-F238E27FC236}">
                  <a16:creationId xmlns:a16="http://schemas.microsoft.com/office/drawing/2014/main" id="{DFF0E734-9F58-4370-A8E0-B3ED9155AA15}"/>
                </a:ext>
              </a:extLst>
            </p:cNvPr>
            <p:cNvCxnSpPr/>
            <p:nvPr/>
          </p:nvCxnSpPr>
          <p:spPr>
            <a:xfrm>
              <a:off x="3868785" y="3982391"/>
              <a:ext cx="1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2" name="Google Shape;459;p28">
            <a:extLst>
              <a:ext uri="{FF2B5EF4-FFF2-40B4-BE49-F238E27FC236}">
                <a16:creationId xmlns:a16="http://schemas.microsoft.com/office/drawing/2014/main" id="{A5F4E033-FC5D-4C5A-96AE-7FF9173A8C22}"/>
              </a:ext>
            </a:extLst>
          </p:cNvPr>
          <p:cNvGrpSpPr/>
          <p:nvPr/>
        </p:nvGrpSpPr>
        <p:grpSpPr>
          <a:xfrm>
            <a:off x="7651637" y="2855785"/>
            <a:ext cx="1373966" cy="1597105"/>
            <a:chOff x="6726850" y="3026489"/>
            <a:chExt cx="1373966" cy="1597105"/>
          </a:xfrm>
        </p:grpSpPr>
        <p:sp>
          <p:nvSpPr>
            <p:cNvPr id="23" name="Google Shape;460;p28">
              <a:extLst>
                <a:ext uri="{FF2B5EF4-FFF2-40B4-BE49-F238E27FC236}">
                  <a16:creationId xmlns:a16="http://schemas.microsoft.com/office/drawing/2014/main" id="{8A985508-3E37-442D-AFAB-C243900027C4}"/>
                </a:ext>
              </a:extLst>
            </p:cNvPr>
            <p:cNvSpPr txBox="1"/>
            <p:nvPr/>
          </p:nvSpPr>
          <p:spPr>
            <a:xfrm>
              <a:off x="6726850" y="3026489"/>
              <a:ext cx="137396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 Bonus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461;p28">
              <a:extLst>
                <a:ext uri="{FF2B5EF4-FFF2-40B4-BE49-F238E27FC236}">
                  <a16:creationId xmlns:a16="http://schemas.microsoft.com/office/drawing/2014/main" id="{7CE0B657-3641-437E-A0F7-614F85F073A0}"/>
                </a:ext>
              </a:extLst>
            </p:cNvPr>
            <p:cNvCxnSpPr/>
            <p:nvPr/>
          </p:nvCxnSpPr>
          <p:spPr>
            <a:xfrm rot="5400000">
              <a:off x="7095067" y="4368800"/>
              <a:ext cx="508000" cy="1588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grpSp>
        <p:nvGrpSpPr>
          <p:cNvPr id="25" name="Google Shape;462;p28">
            <a:extLst>
              <a:ext uri="{FF2B5EF4-FFF2-40B4-BE49-F238E27FC236}">
                <a16:creationId xmlns:a16="http://schemas.microsoft.com/office/drawing/2014/main" id="{058D6880-F93F-488C-842F-9EBBEF094572}"/>
              </a:ext>
            </a:extLst>
          </p:cNvPr>
          <p:cNvGrpSpPr/>
          <p:nvPr/>
        </p:nvGrpSpPr>
        <p:grpSpPr>
          <a:xfrm>
            <a:off x="5735653" y="2855785"/>
            <a:ext cx="1517198" cy="1599365"/>
            <a:chOff x="3930333" y="2433822"/>
            <a:chExt cx="1517198" cy="1599365"/>
          </a:xfrm>
        </p:grpSpPr>
        <p:sp>
          <p:nvSpPr>
            <p:cNvPr id="26" name="Google Shape;463;p28">
              <a:extLst>
                <a:ext uri="{FF2B5EF4-FFF2-40B4-BE49-F238E27FC236}">
                  <a16:creationId xmlns:a16="http://schemas.microsoft.com/office/drawing/2014/main" id="{E7875A96-934F-4050-A67E-49F2C9CA5F9D}"/>
                </a:ext>
              </a:extLst>
            </p:cNvPr>
            <p:cNvSpPr txBox="1"/>
            <p:nvPr/>
          </p:nvSpPr>
          <p:spPr>
            <a:xfrm>
              <a:off x="3930333" y="2433822"/>
              <a:ext cx="151719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</a:t>
              </a:r>
              <a:b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" name="Google Shape;464;p28">
              <a:extLst>
                <a:ext uri="{FF2B5EF4-FFF2-40B4-BE49-F238E27FC236}">
                  <a16:creationId xmlns:a16="http://schemas.microsoft.com/office/drawing/2014/main" id="{F6FCBE5A-2393-4A0C-AC06-A99E14DEFF88}"/>
                </a:ext>
              </a:extLst>
            </p:cNvPr>
            <p:cNvCxnSpPr/>
            <p:nvPr/>
          </p:nvCxnSpPr>
          <p:spPr>
            <a:xfrm>
              <a:off x="4688932" y="3389724"/>
              <a:ext cx="0" cy="64346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</p:cxnSp>
      </p:grpSp>
      <p:sp>
        <p:nvSpPr>
          <p:cNvPr id="28" name="Google Shape;465;p28">
            <a:extLst>
              <a:ext uri="{FF2B5EF4-FFF2-40B4-BE49-F238E27FC236}">
                <a16:creationId xmlns:a16="http://schemas.microsoft.com/office/drawing/2014/main" id="{9606D7C0-223B-49C8-96AF-D5D81472ADB6}"/>
              </a:ext>
            </a:extLst>
          </p:cNvPr>
          <p:cNvSpPr txBox="1"/>
          <p:nvPr/>
        </p:nvSpPr>
        <p:spPr>
          <a:xfrm>
            <a:off x="2402827" y="1899369"/>
            <a:ext cx="6286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5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Embedded Systems</a:t>
            </a:r>
          </a:p>
          <a:p>
            <a:endParaRPr lang="en-US" dirty="0"/>
          </a:p>
          <a:p>
            <a:r>
              <a:rPr lang="en-US" b="1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1833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409C-D429-4A31-8103-748C3786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D902-8E46-4950-9896-57449534F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all figuring this out together</a:t>
            </a:r>
          </a:p>
          <a:p>
            <a:pPr lvl="1"/>
            <a:r>
              <a:rPr lang="en-US" dirty="0"/>
              <a:t>Please be patient and empathetic, and we will be too</a:t>
            </a:r>
          </a:p>
          <a:p>
            <a:pPr lvl="1"/>
            <a:endParaRPr lang="en-US" dirty="0"/>
          </a:p>
          <a:p>
            <a:r>
              <a:rPr lang="en-US" dirty="0"/>
              <a:t>Masks in class/office hours are </a:t>
            </a:r>
            <a:r>
              <a:rPr lang="en-US" b="1" dirty="0"/>
              <a:t>mandatory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you are sick, do not come to class</a:t>
            </a:r>
          </a:p>
          <a:p>
            <a:pPr lvl="1"/>
            <a:r>
              <a:rPr lang="en-US" dirty="0"/>
              <a:t>We’ll be flexible with deadlines if we need to be</a:t>
            </a:r>
          </a:p>
          <a:p>
            <a:pPr lvl="1"/>
            <a:r>
              <a:rPr lang="en-US" dirty="0"/>
              <a:t>Lectures are being recorded automatically</a:t>
            </a:r>
          </a:p>
          <a:p>
            <a:pPr lvl="1"/>
            <a:endParaRPr lang="en-US" dirty="0"/>
          </a:p>
          <a:p>
            <a:r>
              <a:rPr lang="en-US" dirty="0"/>
              <a:t>Contact me (via </a:t>
            </a:r>
            <a:r>
              <a:rPr lang="en-US" dirty="0" err="1"/>
              <a:t>Campuswire</a:t>
            </a:r>
            <a:r>
              <a:rPr lang="en-US" dirty="0"/>
              <a:t>) and we’ll figure it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0F39D-0723-4923-9AC4-9B9139C0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1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Lecture: Tuesdays and Thursdays 3:30-4:50pm, Tech A110</a:t>
            </a:r>
          </a:p>
          <a:p>
            <a:r>
              <a:rPr lang="en-US" dirty="0"/>
              <a:t>Lab: Fridays 10:00-11:50am, Tech CG50</a:t>
            </a:r>
          </a:p>
          <a:p>
            <a:pPr lvl="1"/>
            <a:endParaRPr lang="en-US" dirty="0"/>
          </a:p>
          <a:p>
            <a:r>
              <a:rPr lang="en-US" dirty="0"/>
              <a:t>No lab this week!</a:t>
            </a:r>
          </a:p>
          <a:p>
            <a:endParaRPr lang="en-US" dirty="0"/>
          </a:p>
          <a:p>
            <a:r>
              <a:rPr lang="en-US" dirty="0"/>
              <a:t>Labs start next week Friday and are weekly from there</a:t>
            </a:r>
          </a:p>
          <a:p>
            <a:pPr lvl="1"/>
            <a:r>
              <a:rPr lang="en-US" dirty="0"/>
              <a:t>Six labs total</a:t>
            </a:r>
          </a:p>
          <a:p>
            <a:pPr lvl="1"/>
            <a:r>
              <a:rPr lang="en-US" dirty="0"/>
              <a:t>When labs run out, I’ll use the time for project meetings with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0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571E-4465-456D-93FC-D73D1209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grade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D4F5-486B-44F9-9CE5-6A49138F9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42% Labs</a:t>
            </a:r>
          </a:p>
          <a:p>
            <a:pPr lvl="1"/>
            <a:r>
              <a:rPr lang="en-US" dirty="0"/>
              <a:t>6 labs at 7% each</a:t>
            </a:r>
          </a:p>
          <a:p>
            <a:pPr lvl="1"/>
            <a:r>
              <a:rPr lang="en-US" dirty="0"/>
              <a:t>Guided exploration of course concepts</a:t>
            </a:r>
          </a:p>
          <a:p>
            <a:pPr lvl="1"/>
            <a:r>
              <a:rPr lang="en-US" dirty="0"/>
              <a:t>Staff gives checkoffs as you complete parts</a:t>
            </a:r>
          </a:p>
          <a:p>
            <a:pPr lvl="1"/>
            <a:endParaRPr lang="en-US" dirty="0"/>
          </a:p>
          <a:p>
            <a:r>
              <a:rPr lang="en-US" dirty="0"/>
              <a:t>20% Quizzes</a:t>
            </a:r>
          </a:p>
          <a:p>
            <a:pPr lvl="1"/>
            <a:r>
              <a:rPr lang="en-US" dirty="0"/>
              <a:t>Four timed quizzes at 5% each</a:t>
            </a:r>
          </a:p>
          <a:p>
            <a:pPr lvl="1"/>
            <a:r>
              <a:rPr lang="en-US" dirty="0"/>
              <a:t>Covers lecture material from last two weeks</a:t>
            </a:r>
          </a:p>
          <a:p>
            <a:pPr lvl="1"/>
            <a:r>
              <a:rPr lang="en-US" dirty="0"/>
              <a:t>Probably in-class at the end of class, I’ll update you in advance</a:t>
            </a:r>
          </a:p>
          <a:p>
            <a:pPr lvl="1"/>
            <a:endParaRPr lang="en-US" dirty="0"/>
          </a:p>
          <a:p>
            <a:r>
              <a:rPr lang="en-US" dirty="0"/>
              <a:t>38% Final Project</a:t>
            </a:r>
          </a:p>
          <a:p>
            <a:pPr lvl="1"/>
            <a:r>
              <a:rPr lang="en-US" dirty="0"/>
              <a:t>Open-ended group project (will explain in a minute)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DEE44-2715-4BEF-B176-4BB2B584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0B72-EB1A-441A-8F84-9C7E5049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8C72-6478-4B44-B86B-56CAEC40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MMIO and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Virtual Timers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LED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Breadboarding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Audio Input/Output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I2C Accelerometer/Magnetometer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Labs will be partner work</a:t>
            </a:r>
          </a:p>
          <a:p>
            <a:r>
              <a:rPr lang="en-US" dirty="0"/>
              <a:t>Due one week from start of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E7779-9790-4A57-9294-5586EF02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88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ED02-CFD3-4918-A368-4C451444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31D1-00D3-478F-9997-763DBC211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 for you to apply your interests to this course</a:t>
            </a:r>
          </a:p>
          <a:p>
            <a:pPr lvl="1"/>
            <a:r>
              <a:rPr lang="en-US" dirty="0"/>
              <a:t>In groups of 2-3 students (maybe 4 for a really big idea)</a:t>
            </a:r>
          </a:p>
          <a:p>
            <a:pPr lvl="1"/>
            <a:endParaRPr lang="en-US" dirty="0"/>
          </a:p>
          <a:p>
            <a:r>
              <a:rPr lang="en-US" dirty="0"/>
              <a:t>Demonstrate course knowledge through any application</a:t>
            </a:r>
          </a:p>
          <a:p>
            <a:pPr lvl="1"/>
            <a:r>
              <a:rPr lang="en-US" dirty="0" err="1"/>
              <a:t>Microbit</a:t>
            </a:r>
            <a:endParaRPr lang="en-US" dirty="0"/>
          </a:p>
          <a:p>
            <a:pPr lvl="1"/>
            <a:r>
              <a:rPr lang="en-US" dirty="0"/>
              <a:t>Various hardware I’ll have on hand</a:t>
            </a:r>
          </a:p>
          <a:p>
            <a:pPr lvl="1"/>
            <a:r>
              <a:rPr lang="en-US" dirty="0"/>
              <a:t>Small budget for purchasing additional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9B427-D4AF-43BD-8CC7-A038161B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66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A29C-4D10-40FE-9284-16C9C89C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9E5C-7C82-472C-B2E8-C6E3F320B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ideas to get you thinking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Game with interesting control mechanism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Smart gloves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Smartwatch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Simple robotic systems (example: plotter)</a:t>
            </a:r>
          </a:p>
          <a:p>
            <a:pPr lvl="1"/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Projects can use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Multiple </a:t>
            </a:r>
            <a:r>
              <a:rPr lang="en-US" dirty="0" err="1">
                <a:latin typeface="Arial" panose="020B0604020202020204" pitchFamily="34" charset="0"/>
              </a:rPr>
              <a:t>Microbits</a:t>
            </a:r>
            <a:endParaRPr lang="en-US" dirty="0">
              <a:latin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</a:rPr>
              <a:t>A personal computer for some amount of coordination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Lots of different sensors or actuators</a:t>
            </a:r>
          </a:p>
          <a:p>
            <a:pPr lvl="2"/>
            <a:r>
              <a:rPr lang="en-US" dirty="0">
                <a:latin typeface="Arial" panose="020B0604020202020204" pitchFamily="34" charset="0"/>
              </a:rPr>
              <a:t>Go explore sparkfun.com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78782-2355-431D-B631-EE9EF5D8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2" descr="micro:bit smart coding kit - YouTube">
            <a:extLst>
              <a:ext uri="{FF2B5EF4-FFF2-40B4-BE49-F238E27FC236}">
                <a16:creationId xmlns:a16="http://schemas.microsoft.com/office/drawing/2014/main" id="{1DE5AADF-5713-4EF2-8A93-97CAB467E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73544" y="212501"/>
            <a:ext cx="2758833" cy="187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love That Translate Sign Language Into Text and Speech – Intro to  Physical Computing: Student Work Spring 2020">
            <a:extLst>
              <a:ext uri="{FF2B5EF4-FFF2-40B4-BE49-F238E27FC236}">
                <a16:creationId xmlns:a16="http://schemas.microsoft.com/office/drawing/2014/main" id="{B2650535-D47E-4520-BD3C-5322D8AC4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3544" y="2274407"/>
            <a:ext cx="3091418" cy="412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887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A38C-8FD0-41AE-B082-FEE33BF7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B50E-313F-4B38-B719-460E9C4C8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16369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Week 4: Proposals due</a:t>
            </a:r>
          </a:p>
          <a:p>
            <a:pPr lvl="1"/>
            <a:r>
              <a:rPr lang="en-US" dirty="0"/>
              <a:t>I’ll get you feedback in a week</a:t>
            </a:r>
          </a:p>
          <a:p>
            <a:pPr lvl="1"/>
            <a:endParaRPr lang="en-US" dirty="0"/>
          </a:p>
          <a:p>
            <a:r>
              <a:rPr lang="en-US" dirty="0"/>
              <a:t>Week 6: Project Design Presentations</a:t>
            </a:r>
          </a:p>
          <a:p>
            <a:pPr lvl="1"/>
            <a:r>
              <a:rPr lang="en-US" dirty="0"/>
              <a:t>Short presentations in class about your proposed project and design</a:t>
            </a:r>
          </a:p>
          <a:p>
            <a:pPr lvl="1"/>
            <a:r>
              <a:rPr lang="en-US" dirty="0"/>
              <a:t>Chance to give each other useful feedback about how to proceed</a:t>
            </a:r>
          </a:p>
          <a:p>
            <a:pPr lvl="1"/>
            <a:endParaRPr lang="en-US" dirty="0"/>
          </a:p>
          <a:p>
            <a:r>
              <a:rPr lang="en-US" dirty="0"/>
              <a:t>Week 8-9: Labs are done and Fridays are used for update meetings</a:t>
            </a:r>
          </a:p>
          <a:p>
            <a:endParaRPr lang="en-US" dirty="0"/>
          </a:p>
          <a:p>
            <a:r>
              <a:rPr lang="en-US" dirty="0"/>
              <a:t>Week 11: Live project demos!!</a:t>
            </a:r>
          </a:p>
          <a:p>
            <a:pPr lvl="1"/>
            <a:r>
              <a:rPr lang="en-US" dirty="0"/>
              <a:t>Currently scheduled as in-class</a:t>
            </a:r>
          </a:p>
          <a:p>
            <a:pPr lvl="1"/>
            <a:r>
              <a:rPr lang="en-US" dirty="0"/>
              <a:t>Might have a public demo session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0EF74-41E0-410E-B4D5-AA3D7FDA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9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26AA-21B7-4CE1-8DD0-50658E2B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 and 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032A-4EFE-43DC-8925-C7C5AD00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PMs who took the course this past spring</a:t>
            </a:r>
          </a:p>
          <a:p>
            <a:pPr lvl="1"/>
            <a:r>
              <a:rPr lang="en-US" dirty="0"/>
              <a:t>Kevin Zhu</a:t>
            </a:r>
          </a:p>
          <a:p>
            <a:pPr lvl="1"/>
            <a:r>
              <a:rPr lang="en-US" dirty="0"/>
              <a:t>Will Phillips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They will help out during labs and also provide lab office hours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Hours: TBD</a:t>
            </a:r>
          </a:p>
          <a:p>
            <a:pPr lvl="1"/>
            <a:r>
              <a:rPr lang="en-US" dirty="0"/>
              <a:t>We’ll post a schedule soon</a:t>
            </a:r>
          </a:p>
          <a:p>
            <a:pPr lvl="1"/>
            <a:r>
              <a:rPr lang="en-US" dirty="0"/>
              <a:t>Also by request! (especially during projects)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AD9C7-2EBF-42B6-91C9-C4D69C2A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10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Campuswire</a:t>
            </a:r>
            <a:endParaRPr lang="en-US" dirty="0"/>
          </a:p>
          <a:p>
            <a:pPr lvl="1"/>
            <a:r>
              <a:rPr lang="en-US" dirty="0"/>
              <a:t>You should all already be registered on it</a:t>
            </a:r>
          </a:p>
          <a:p>
            <a:pPr lvl="1"/>
            <a:r>
              <a:rPr lang="en-US" dirty="0"/>
              <a:t>If you aren’t, let me know! (or if you want to change emails)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All course communication goes through </a:t>
            </a:r>
            <a:r>
              <a:rPr lang="en-US" dirty="0" err="1"/>
              <a:t>Campuswire</a:t>
            </a:r>
            <a:r>
              <a:rPr lang="en-US" dirty="0"/>
              <a:t>, not email</a:t>
            </a:r>
          </a:p>
          <a:p>
            <a:pPr lvl="1"/>
            <a:r>
              <a:rPr lang="en-US" dirty="0"/>
              <a:t>Multiple people can respond to you</a:t>
            </a:r>
          </a:p>
          <a:p>
            <a:pPr lvl="1"/>
            <a:r>
              <a:rPr lang="en-US" dirty="0"/>
              <a:t>Messages are kept in one place and stay “unanswered”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post directly to “Instructors &amp; TAs” if it is private</a:t>
            </a:r>
          </a:p>
          <a:p>
            <a:pPr lvl="2"/>
            <a:r>
              <a:rPr lang="en-US" dirty="0"/>
              <a:t>Use that feature to request office hour appointments if desired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03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8E87-4A47-436E-ABA9-FB5A33AFA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364F-3F69-4B85-839C-4E0371CBF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stuff just doesn’t work</a:t>
            </a:r>
          </a:p>
          <a:p>
            <a:pPr lvl="1"/>
            <a:r>
              <a:rPr lang="en-US" dirty="0"/>
              <a:t>Especially when we’re working with hardware</a:t>
            </a:r>
          </a:p>
          <a:p>
            <a:pPr lvl="1"/>
            <a:endParaRPr lang="en-US" dirty="0"/>
          </a:p>
          <a:p>
            <a:r>
              <a:rPr lang="en-US" dirty="0"/>
              <a:t>We can be flexible about those deadlines</a:t>
            </a:r>
          </a:p>
          <a:p>
            <a:pPr lvl="1"/>
            <a:r>
              <a:rPr lang="en-US" dirty="0"/>
              <a:t>If you’re having problems and </a:t>
            </a:r>
            <a:r>
              <a:rPr lang="en-US" b="1" dirty="0"/>
              <a:t>tell us</a:t>
            </a:r>
          </a:p>
          <a:p>
            <a:pPr lvl="1"/>
            <a:r>
              <a:rPr lang="en-US" dirty="0"/>
              <a:t>Less flexible if you don’t communicate or if you started late</a:t>
            </a:r>
          </a:p>
          <a:p>
            <a:pPr lvl="1"/>
            <a:endParaRPr lang="en-US" dirty="0"/>
          </a:p>
          <a:p>
            <a:r>
              <a:rPr lang="en-US" dirty="0"/>
              <a:t>Takeaway: let us know if you’re having problems</a:t>
            </a:r>
          </a:p>
          <a:p>
            <a:pPr lvl="1"/>
            <a:r>
              <a:rPr lang="en-US" dirty="0"/>
              <a:t>Especially being remote, it’s hard for us to spot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A1413-169A-47E6-B65E-67D38DDD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4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9E4251-5EC6-4CD2-ADDA-284714CA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8188" y="228600"/>
            <a:ext cx="743775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095034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 from 1980s “BBC Computer Literacy Project”</a:t>
            </a:r>
          </a:p>
          <a:p>
            <a:pPr lvl="1"/>
            <a:r>
              <a:rPr lang="en-US" dirty="0"/>
              <a:t>Reimagined today</a:t>
            </a:r>
          </a:p>
          <a:p>
            <a:endParaRPr lang="en-US" dirty="0"/>
          </a:p>
          <a:p>
            <a:r>
              <a:rPr lang="en-US" dirty="0"/>
              <a:t>Under $20</a:t>
            </a:r>
          </a:p>
          <a:p>
            <a:pPr lvl="1"/>
            <a:r>
              <a:rPr lang="en-US" dirty="0"/>
              <a:t>Modern microcontroller AND sensors</a:t>
            </a:r>
          </a:p>
          <a:p>
            <a:pPr lvl="1"/>
            <a:endParaRPr lang="en-US" dirty="0"/>
          </a:p>
          <a:p>
            <a:r>
              <a:rPr lang="en-US" dirty="0"/>
              <a:t>Plan for class:</a:t>
            </a:r>
          </a:p>
          <a:p>
            <a:pPr lvl="1"/>
            <a:r>
              <a:rPr lang="en-US" dirty="0"/>
              <a:t>Explore most of its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goals of this course?</a:t>
            </a:r>
          </a:p>
          <a:p>
            <a:endParaRPr lang="en-US" dirty="0"/>
          </a:p>
          <a:p>
            <a:r>
              <a:rPr lang="en-US" dirty="0"/>
              <a:t>Why do I think embedded systems are so important?</a:t>
            </a:r>
          </a:p>
          <a:p>
            <a:endParaRPr lang="en-US" dirty="0"/>
          </a:p>
          <a:p>
            <a:r>
              <a:rPr lang="en-US" dirty="0"/>
              <a:t>How is the course going to operate?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E309-AAE1-4795-B76F-0B8DBDE8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on your own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20DE-8047-40E7-A1E9-E31EA5140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Started Lab</a:t>
            </a:r>
          </a:p>
          <a:p>
            <a:pPr lvl="1"/>
            <a:r>
              <a:rPr lang="en-US" dirty="0">
                <a:hlinkClick r:id="rId2"/>
              </a:rPr>
              <a:t>https://docs.google.com/document/d/1dxjVgK7TlFbclEvBSpXaN4LK6Zrd_04iUUbbkXI8Vak/edit?usp=sharing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Generally, CG50 should have plenty of availability outside of lab sessions</a:t>
            </a:r>
          </a:p>
          <a:p>
            <a:pPr lvl="1"/>
            <a:r>
              <a:rPr lang="en-US" dirty="0"/>
              <a:t>Plus staff will hold office hours to provide checkoffs</a:t>
            </a:r>
          </a:p>
          <a:p>
            <a:pPr lvl="1"/>
            <a:endParaRPr lang="en-US" dirty="0"/>
          </a:p>
          <a:p>
            <a:r>
              <a:rPr lang="en-US" dirty="0"/>
              <a:t>But it might be nice to have your own personal setup too</a:t>
            </a:r>
          </a:p>
          <a:p>
            <a:pPr lvl="1"/>
            <a:r>
              <a:rPr lang="en-US" dirty="0"/>
              <a:t>If you’ve already got a Linux install, you can just install the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06B97-2457-44AE-A1DE-3576DF1C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52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Embedded Systems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62918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0BB6-F752-4970-8398-62DFE7FB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PowerBlade</a:t>
            </a:r>
            <a:r>
              <a:rPr lang="en-US" dirty="0"/>
              <a:t> – Smart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C4AD3-6C61-4159-B4D9-52F56017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2999"/>
            <a:ext cx="7074317" cy="5308601"/>
          </a:xfrm>
        </p:spPr>
        <p:txBody>
          <a:bodyPr>
            <a:normAutofit/>
          </a:bodyPr>
          <a:lstStyle/>
          <a:p>
            <a:r>
              <a:rPr lang="en-US" dirty="0"/>
              <a:t>Plug-load power meter</a:t>
            </a:r>
          </a:p>
          <a:p>
            <a:pPr lvl="1"/>
            <a:r>
              <a:rPr lang="en-US" dirty="0"/>
              <a:t>How do we measure </a:t>
            </a:r>
            <a:r>
              <a:rPr lang="en-US" i="1" dirty="0"/>
              <a:t>every</a:t>
            </a:r>
            <a:r>
              <a:rPr lang="en-US" dirty="0"/>
              <a:t> device in a home?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 err="1"/>
              <a:t>Deployability</a:t>
            </a:r>
            <a:endParaRPr lang="en-US" dirty="0"/>
          </a:p>
          <a:p>
            <a:pPr lvl="1"/>
            <a:r>
              <a:rPr lang="en-US" dirty="0"/>
              <a:t>Powering it</a:t>
            </a:r>
          </a:p>
          <a:p>
            <a:pPr lvl="1"/>
            <a:r>
              <a:rPr lang="en-US" dirty="0"/>
              <a:t>Sensing AC current and voltage</a:t>
            </a:r>
          </a:p>
          <a:p>
            <a:pPr lvl="1"/>
            <a:r>
              <a:rPr lang="en-US" dirty="0"/>
              <a:t>Reporting measurements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https://www.youtube.com/watch?v=oNUXhCDnHoE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F0959-915A-444B-9846-5CBDDE1F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EBCEA70-2E48-4A3F-8916-1E5E470D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228600"/>
            <a:ext cx="3683000" cy="3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3622CA5-1F9E-400E-8894-6B3CFB586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7394" y="4494917"/>
            <a:ext cx="2132013" cy="213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36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D8A6-681F-4ACF-9012-BD5974F5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Signpost – City-Scale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165B7-9464-48B0-8DC2-9D7A7161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499" y="1143000"/>
            <a:ext cx="6436895" cy="3102429"/>
          </a:xfrm>
        </p:spPr>
        <p:txBody>
          <a:bodyPr/>
          <a:lstStyle/>
          <a:p>
            <a:r>
              <a:rPr lang="en-US" dirty="0"/>
              <a:t>How do we reduce the burden of city-scale sensing experimentation?</a:t>
            </a:r>
          </a:p>
          <a:p>
            <a:endParaRPr lang="en-US" dirty="0"/>
          </a:p>
          <a:p>
            <a:r>
              <a:rPr lang="en-US" dirty="0"/>
              <a:t>Platform provides resources</a:t>
            </a:r>
          </a:p>
          <a:p>
            <a:pPr lvl="1"/>
            <a:r>
              <a:rPr lang="en-US" dirty="0"/>
              <a:t>Modules provide sensor and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4BF23-11D2-4D1A-A1DB-F976884C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F5CBB-0982-4977-B1BD-97EEA94B12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94" y="1142999"/>
            <a:ext cx="4193005" cy="2621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4ACF6-A286-4E7B-AB59-FE7C9AB7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4" y="4364797"/>
            <a:ext cx="7517222" cy="2264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68B47-63E0-4669-ABB6-075341C91D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946" y="3874200"/>
            <a:ext cx="2610854" cy="26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9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Who and Why</a:t>
            </a:r>
          </a:p>
          <a:p>
            <a:endParaRPr lang="en-US" dirty="0"/>
          </a:p>
          <a:p>
            <a:r>
              <a:rPr lang="en-US" dirty="0"/>
              <a:t>Embedded Systems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Intro to Computer Systems</a:t>
            </a:r>
          </a:p>
          <a:p>
            <a:pPr lvl="2"/>
            <a:r>
              <a:rPr lang="en-US" sz="2000" dirty="0"/>
              <a:t>Operating Systems</a:t>
            </a:r>
          </a:p>
          <a:p>
            <a:pPr lvl="2"/>
            <a:r>
              <a:rPr lang="en-US" sz="2000" dirty="0"/>
              <a:t>Wireless Protocols for the IoT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F3E89-93A6-4774-8D43-AA2D5F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656" y="4185927"/>
            <a:ext cx="1588738" cy="89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719" y="3126467"/>
            <a:ext cx="1590675" cy="952500"/>
          </a:xfrm>
          <a:prstGeom prst="rect">
            <a:avLst/>
          </a:prstGeom>
        </p:spPr>
      </p:pic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7154" y="5187517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150427-B83B-4115-B73A-4A663B32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5581404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97" y="5581405"/>
            <a:ext cx="2063410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9989718" y="2722396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</p:spTree>
    <p:extLst>
      <p:ext uri="{BB962C8B-B14F-4D97-AF65-F5344CB8AC3E}">
        <p14:creationId xmlns:p14="http://schemas.microsoft.com/office/powerpoint/2010/main" val="388536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area: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Hopefully, generally useful to other nearby domains of CS and ECE too!</a:t>
            </a:r>
          </a:p>
          <a:p>
            <a:pPr lvl="1"/>
            <a:endParaRPr lang="en-US" dirty="0"/>
          </a:p>
          <a:p>
            <a:r>
              <a:rPr lang="en-US" dirty="0"/>
              <a:t>An immediate result: this course!</a:t>
            </a:r>
          </a:p>
          <a:p>
            <a:pPr lvl="1"/>
            <a:r>
              <a:rPr lang="en-US" dirty="0"/>
              <a:t>And this year we get to be in person!!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  <a:p>
            <a:pPr lvl="1"/>
            <a:r>
              <a:rPr lang="en-US" dirty="0"/>
              <a:t>Course goal: introduce students to hardware-software interactions</a:t>
            </a:r>
          </a:p>
          <a:p>
            <a:pPr lvl="2"/>
            <a:r>
              <a:rPr lang="en-US" dirty="0"/>
              <a:t>Practical hands-on experience with microcontrollers and sensors</a:t>
            </a:r>
          </a:p>
          <a:p>
            <a:pPr lvl="2"/>
            <a:r>
              <a:rPr lang="en-US" dirty="0"/>
              <a:t>Open-ended project where students can choose their specific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b="1" dirty="0"/>
              <a:t>Embedded Systems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36294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y2XBPbfGca3adafKGqs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M8JB1UAU0MrB81p3KORj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D699844-62C2-4F5B-BA58-2833D7D2E072}" vid="{1A5B8C95-92F1-4E37-845D-DAA97ED93F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1129</TotalTime>
  <Words>1786</Words>
  <Application>Microsoft Office PowerPoint</Application>
  <PresentationFormat>Widescreen</PresentationFormat>
  <Paragraphs>444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Helvetica Neue</vt:lpstr>
      <vt:lpstr>Helvetica Neue</vt:lpstr>
      <vt:lpstr>Tahoma</vt:lpstr>
      <vt:lpstr>Wingdings</vt:lpstr>
      <vt:lpstr>Class Slides</vt:lpstr>
      <vt:lpstr>Lecture 1 Introduction</vt:lpstr>
      <vt:lpstr>Welcome to CE346!</vt:lpstr>
      <vt:lpstr>COVID</vt:lpstr>
      <vt:lpstr>Today’s Goals</vt:lpstr>
      <vt:lpstr>Outline</vt:lpstr>
      <vt:lpstr>Branden Ghena (he/him)</vt:lpstr>
      <vt:lpstr>Research area: resource-constrained embedded systems</vt:lpstr>
      <vt:lpstr>Faculty: now I can choose what to teach!</vt:lpstr>
      <vt:lpstr>Outline</vt:lpstr>
      <vt:lpstr>What is an embedded system?</vt:lpstr>
      <vt:lpstr>Related area: Cyber-Physical Systems</vt:lpstr>
      <vt:lpstr>The Internet of Things</vt:lpstr>
      <vt:lpstr>Bell’s Law: A new computer class every decade</vt:lpstr>
      <vt:lpstr>Number of computers per person grows over time</vt:lpstr>
      <vt:lpstr>Computer volume shrinks by 100x every decade</vt:lpstr>
      <vt:lpstr>Price falls dramatically, enabling new applications</vt:lpstr>
      <vt:lpstr>Discussion: what is the Internet of Things?</vt:lpstr>
      <vt:lpstr>Discussion: what is the Internet of Things?</vt:lpstr>
      <vt:lpstr>Thought experiment on capabilities</vt:lpstr>
      <vt:lpstr>Thought experiment on capabilities</vt:lpstr>
      <vt:lpstr>Thought experiment on energy</vt:lpstr>
      <vt:lpstr>Thought experiment on energy</vt:lpstr>
      <vt:lpstr>Branden’s take on the Internet of Things</vt:lpstr>
      <vt:lpstr>Warning: Internet of Crap</vt:lpstr>
      <vt:lpstr>Internet of Insecure Crap</vt:lpstr>
      <vt:lpstr>What makes resource-constrained embedded systems interesting?</vt:lpstr>
      <vt:lpstr>What makes resource-constrained embedded systems frustrating?</vt:lpstr>
      <vt:lpstr>Architecture of a lecture</vt:lpstr>
      <vt:lpstr>Outline</vt:lpstr>
      <vt:lpstr>Course Time</vt:lpstr>
      <vt:lpstr>Course grade components</vt:lpstr>
      <vt:lpstr>Labs</vt:lpstr>
      <vt:lpstr>Final projects</vt:lpstr>
      <vt:lpstr>Project Ideas</vt:lpstr>
      <vt:lpstr>Project Logistics</vt:lpstr>
      <vt:lpstr>Course Staff and Office Hours</vt:lpstr>
      <vt:lpstr>Course Communication</vt:lpstr>
      <vt:lpstr>Flexibility</vt:lpstr>
      <vt:lpstr>Micro:bit v2</vt:lpstr>
      <vt:lpstr>Working on your own machine</vt:lpstr>
      <vt:lpstr>Outline</vt:lpstr>
      <vt:lpstr>PowerBlade – Smart Home</vt:lpstr>
      <vt:lpstr>Signpost – City-Scale Sensing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 Introduction</dc:title>
  <dc:creator>Branden Ghena</dc:creator>
  <cp:lastModifiedBy>Branden Ghena</cp:lastModifiedBy>
  <cp:revision>42</cp:revision>
  <dcterms:created xsi:type="dcterms:W3CDTF">2021-03-29T03:50:04Z</dcterms:created>
  <dcterms:modified xsi:type="dcterms:W3CDTF">2021-09-21T20:14:59Z</dcterms:modified>
</cp:coreProperties>
</file>